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7"/>
  </p:notesMasterIdLst>
  <p:sldIdLst>
    <p:sldId id="617" r:id="rId2"/>
    <p:sldId id="324" r:id="rId3"/>
    <p:sldId id="553" r:id="rId4"/>
    <p:sldId id="552" r:id="rId5"/>
    <p:sldId id="625" r:id="rId6"/>
    <p:sldId id="555" r:id="rId7"/>
    <p:sldId id="619" r:id="rId8"/>
    <p:sldId id="622" r:id="rId9"/>
    <p:sldId id="320" r:id="rId10"/>
    <p:sldId id="623" r:id="rId11"/>
    <p:sldId id="624" r:id="rId12"/>
    <p:sldId id="616" r:id="rId13"/>
    <p:sldId id="626" r:id="rId14"/>
    <p:sldId id="627" r:id="rId15"/>
    <p:sldId id="628" r:id="rId16"/>
    <p:sldId id="629" r:id="rId17"/>
    <p:sldId id="630" r:id="rId18"/>
    <p:sldId id="631" r:id="rId19"/>
    <p:sldId id="632" r:id="rId20"/>
    <p:sldId id="635" r:id="rId21"/>
    <p:sldId id="634" r:id="rId22"/>
    <p:sldId id="633" r:id="rId23"/>
    <p:sldId id="615" r:id="rId24"/>
    <p:sldId id="636" r:id="rId25"/>
    <p:sldId id="618" r:id="rId26"/>
  </p:sldIdLst>
  <p:sldSz cx="12192000" cy="6858000"/>
  <p:notesSz cx="6858000" cy="9144000"/>
  <p:embeddedFontLst>
    <p:embeddedFont>
      <p:font typeface="Bebas Neue" panose="020B0606020202050201" pitchFamily="34" charset="0"/>
      <p:regular r:id="rId28"/>
    </p:embeddedFont>
    <p:embeddedFont>
      <p:font typeface="Oswald" pitchFamily="2" charset="0"/>
      <p:regular r:id="rId29"/>
      <p:bold r:id="rId30"/>
    </p:embeddedFont>
    <p:embeddedFont>
      <p:font typeface="Posterama" panose="020B0504020200020000" pitchFamily="34" charset="0"/>
      <p:regular r:id="rId31"/>
      <p:bold r:id="rId32"/>
      <p:italic r:id="rId33"/>
      <p:boldItalic r:id="rId34"/>
    </p:embeddedFont>
    <p:embeddedFont>
      <p:font typeface="Source Sans Pro" panose="020B0503030403020204" pitchFamily="34" charset="0"/>
      <p:regular r:id="rId35"/>
      <p:bold r:id="rId36"/>
      <p:italic r:id="rId37"/>
      <p:boldItalic r:id="rId38"/>
    </p:embeddedFont>
    <p:embeddedFont>
      <p:font typeface="Source Sans Pro Black" panose="020B0803030403020204" pitchFamily="34" charset="0"/>
      <p:bold r:id="rId39"/>
      <p:boldItalic r:id="rId40"/>
    </p:embeddedFont>
    <p:embeddedFont>
      <p:font typeface="Source Sans Pro SemiBold" panose="020B0603030403020204" pitchFamily="34" charset="0"/>
      <p:bold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CD2D"/>
    <a:srgbClr val="FF99FF"/>
    <a:srgbClr val="00FFFF"/>
    <a:srgbClr val="EEB500"/>
    <a:srgbClr val="F27900"/>
    <a:srgbClr val="FF9933"/>
    <a:srgbClr val="1B44C0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427" autoAdjust="0"/>
    <p:restoredTop sz="95673" autoAdjust="0"/>
  </p:normalViewPr>
  <p:slideViewPr>
    <p:cSldViewPr snapToGrid="0">
      <p:cViewPr>
        <p:scale>
          <a:sx n="100" d="100"/>
          <a:sy n="100" d="100"/>
        </p:scale>
        <p:origin x="2034" y="2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5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081067-FDF9-4C3A-B084-39FB6EEE4A75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B14B5-4069-4E6C-A973-C598915AC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310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BBC00-78EC-1286-24BF-32984CD51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E380B4-C515-4A1C-DA35-48F05AD283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09CE48-AA1A-6618-15D3-5563242BFB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0B01A1-CC6F-99F2-3FE2-1B7723C10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129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F2F58-CEB8-9745-4A06-5EF784599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221431-43EC-A783-1D96-CBD52AF18C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43931C-C0A9-0875-A37D-529E3CE51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299A9-1C7F-E828-BAB0-BC4F34E4F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0066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4F16A-BCF7-7C12-0E88-E8869A1E6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E0A393-1541-531E-02FF-45AA633F0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5DCF6B-8561-4761-FA4E-0B1373E70D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AC1B0-F9B4-A3C7-821F-3690A3F46F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242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67099-576E-55F6-5ECE-2A9E8B9CC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FBBC8A-A4E7-3B8E-7533-F18CCD7876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48422D-4261-9B81-DF3F-64CF80F79F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BB0D7-A8AC-DE34-ECB7-D7092CE768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890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B14B5-4069-4E6C-A973-C598915AC3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891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A09D7-3444-9CC9-787B-0F3890217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ACF1D1-7C98-C24D-1153-905411F36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2D71B2-1C7D-CDC9-71CF-D8614EFA59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24596-085C-0895-01FF-7A6563672E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B14B5-4069-4E6C-A973-C598915AC3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70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5329B-A49E-521B-88C3-6A11BE0AE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5E527D-9920-2146-A4B9-2893F8EBD6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3640EE-B768-A1C1-7C66-849046081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E8E19C-A945-99C0-88B9-B5BEB13D92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B14B5-4069-4E6C-A973-C598915AC31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24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F88B2-B779-1223-0E91-A1C30E574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25B337-91D2-D525-AD4C-2383D4D764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563E2D-B5E3-EA06-DEDF-CFA789E47F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0D4EE1-33F9-3AD6-B55E-14F11E0C72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B14B5-4069-4E6C-A973-C598915AC31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364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F9B06-067D-D8C3-5F38-9C5712B23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CC8DBA-CF76-F623-724F-FA5F0717E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519256-4592-0417-F392-44ADB4D78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7FD2D-A909-F40C-A4A5-DE399CD9C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803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41998-FAC8-850E-5544-B640BE891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DC7BB3-DCCA-C262-A9AE-AFB07C2D94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B863CC-178D-4E03-75F4-68A177582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41B14-CF30-37B1-B345-2429A8AE59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B14B5-4069-4E6C-A973-C598915AC31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21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E5127-08BC-6140-E1DA-F0A58FB90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6F4A46-0DDA-AF70-DE4A-BD2B817E3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CD584B-CD9F-74BC-B819-EE2502E45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33E61-2D4B-BEDF-1240-A5F5652EE6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B14B5-4069-4E6C-A973-C598915AC31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639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AF1C-97AC-1013-1418-870CD79FC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065A72-48A2-F159-DDE0-7134619F6D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3B3720-9711-0915-8C4F-C62C8163A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89F2C-9FBF-FDA3-D4E3-19F0C027E4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B14B5-4069-4E6C-A973-C598915AC31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10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20727-C1C2-C0DD-C81A-960206A2D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85C2E7-6196-BB60-4C1B-8C5137BAAD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E3533D-BB47-27D9-CA1D-978B2030DC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7F59F-4F95-4B01-6609-F2EB18F54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B14B5-4069-4E6C-A973-C598915AC31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80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E8F80-CC30-7768-AD89-D05AF88AB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350B57-48C2-0BCE-6F88-967ABB3DC9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D6D11E-564F-4C56-965E-76F3E2E1D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8BABA-EC33-1343-7FAB-5EDBFD8C9D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B14B5-4069-4E6C-A973-C598915AC31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23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83682-7269-D406-9232-B34ED053D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9F6BEF-D7A1-3691-5DBF-48F83D3C7B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8D532E-AD9F-9DEB-28EB-2349220157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49CA64-0C45-4159-DFD3-ED6D9DA6B0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B14B5-4069-4E6C-A973-C598915AC31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2454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1A562-5BAC-BCEE-3FEE-ADD8E0750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D9732B-DBBB-7B71-A28A-49654C347B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7ACE81-32F4-B583-A04B-FEB4DAA8D3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E1BCC-5E58-DD55-EF75-B4CC9B7D49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B14B5-4069-4E6C-A973-C598915AC31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0189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F9B06-067D-D8C3-5F38-9C5712B23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CC8DBA-CF76-F623-724F-FA5F0717E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519256-4592-0417-F392-44ADB4D78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7FD2D-A909-F40C-A4A5-DE399CD9C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803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8A8AC-0066-6AE3-610A-9BB88122DB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487013-9D7B-EFB9-BB5C-CDDFA9DE46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B669D-54DA-EAD0-756F-937ED6C9D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2E39A-8978-A67D-6D49-86BD2C006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ED496-1A68-6F55-9683-94B3CAD22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74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5EE98-FA06-855E-D2D2-F1A612F5B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13A3E-9566-4A06-AD27-8AE16BDBE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54F4B-B8CA-E8C5-EC88-97A1B499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1D6F7-EC1E-64EC-9C26-250D74FD9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F8C56-20F3-4FAC-AA2E-DC9E04295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60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2FAE-CB4D-0FAC-B0B3-540F8CC0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9E9719-0D26-ACDF-1E95-2A2B69150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5A62C-E391-2965-B1DB-ED9E51317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9C28F-6365-97A6-7210-AF0B87052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87F15-F134-F744-6671-C550937E7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41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9BD07-29E8-A3F5-B532-295B4A858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E9CBC-85BD-CF00-7017-C9AA0FF24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461AE-C473-FCAB-C70B-8021E183C2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85B35-4BA1-66E5-3497-A4D122E8B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53012-9D89-8BBD-5702-59428F80D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1C6F5C-32D2-C12F-A37D-8559BBC40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97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38F91-8197-1714-43AE-05643AEA7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4E27E-17AE-762F-0079-20F6A1198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462E6F-06CF-B30B-16DB-A799F5B3F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E53BFB-08B1-EB87-0C6D-1F0EF1B6F7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99B1C-55E3-BEFD-C7C0-89CCCD97A7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4F20F5-D47C-DC12-3824-969AC5FDA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96DAFB-43BC-6311-F004-5C9FDC626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496486-51AC-201F-0960-B25B8C888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53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C73B9-3A07-0214-B9B5-68E5BFCBC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DF80C-D833-7FCA-2D84-A671AC3CD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82C34E-24A3-988A-FC5A-7E1853F63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C32DBC-97F3-BBD0-334A-C6FC8A04A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384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5C48E6-36FA-BC8D-CDEF-124B2E3D0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32570C-ED66-9848-308D-D5743DFBC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990BF-FEE0-6509-4016-39DA1B87C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4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33DA6-FD15-FDE5-ABF9-60CFC3C2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BFB0C-2009-4EA3-73F4-1B5F39D42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E8CC4-BEC1-E065-6A71-28E8888949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E1B8D-62D7-CD41-25F0-73095A3A1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D4524-991E-06DD-D15C-690D77010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BF5972-1EFB-840E-A300-795790D84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25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6D53-2C54-7C99-4B10-FE7F7E9D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51D2AC-4D07-DB2E-0247-30B05AA40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A6EC6-9EB3-7BD0-CD48-249E08FD7E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0B9D1E-903F-2265-CDB4-474E76623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78ADE8-1B65-21A0-AF65-68869767E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A327B-E833-5B5B-4DA4-76A7661F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8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48DF-2F95-2876-F0BF-F3BE735A2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9B2DC-F2C7-4200-1B07-5D4D81ADAB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6131B-5E0E-3B22-3B1B-C33A7D42A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9140C-8AFD-530D-09FC-BD925D655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6CE6A-4F8F-4993-B126-277D6521F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7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332CCB-39CA-B46B-818A-EA7EC6FB73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0962B6-5D19-95B7-1785-CB8CA5E44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BF405-180E-8AB4-6805-1FA80C2A4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12979-59AA-F735-4187-82093835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08338-6AE4-1EB3-F23F-434CD2CC0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5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73133A-F80B-90C2-0307-510C050A9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E9353A-F1AD-47BF-6A83-708A3315D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4290F-2F90-AC69-F381-0F80BA6FD6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951D31-A885-47FD-9DD3-F9F857FC3818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42024-D572-5040-6B70-BF061FAA5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F89DB-860C-9D3D-AEAE-CC3B8598C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7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3210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1005FF-AB8E-5E06-886B-275012C80F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75"/>
          <a:stretch>
            <a:fillRect/>
          </a:stretch>
        </p:blipFill>
        <p:spPr>
          <a:xfrm>
            <a:off x="0" y="0"/>
            <a:ext cx="6094476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A32A27-9061-BCFE-D1F5-95F7DD45D0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731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6507FA2-7204-1814-DA98-D32A51AB1249}"/>
              </a:ext>
            </a:extLst>
          </p:cNvPr>
          <p:cNvGrpSpPr/>
          <p:nvPr/>
        </p:nvGrpSpPr>
        <p:grpSpPr>
          <a:xfrm>
            <a:off x="2530291" y="2171805"/>
            <a:ext cx="7017118" cy="3214837"/>
            <a:chOff x="4599050" y="2343255"/>
            <a:chExt cx="7017118" cy="321483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77290AB-A1AD-DE25-35C7-7442C6CED068}"/>
                </a:ext>
              </a:extLst>
            </p:cNvPr>
            <p:cNvSpPr/>
            <p:nvPr/>
          </p:nvSpPr>
          <p:spPr>
            <a:xfrm>
              <a:off x="4599050" y="2343255"/>
              <a:ext cx="7017118" cy="3214837"/>
            </a:xfrm>
            <a:prstGeom prst="roundRect">
              <a:avLst>
                <a:gd name="adj" fmla="val 8583"/>
              </a:avLst>
            </a:prstGeom>
            <a:solidFill>
              <a:schemeClr val="bg1"/>
            </a:solidFill>
            <a:ln w="7620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8B7AC35-FFD0-0296-2E6F-8A8E6637C305}"/>
                </a:ext>
              </a:extLst>
            </p:cNvPr>
            <p:cNvSpPr txBox="1"/>
            <p:nvPr/>
          </p:nvSpPr>
          <p:spPr>
            <a:xfrm>
              <a:off x="4669787" y="4169749"/>
              <a:ext cx="6875645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200" dirty="0">
                  <a:latin typeface="Posterama" panose="020B0504020200020000" pitchFamily="34" charset="0"/>
                  <a:cs typeface="Posterama" panose="020B0504020200020000" pitchFamily="34" charset="0"/>
                </a:rPr>
                <a:t>IN THE BALANCE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F5DF8FE-D5F2-7A28-4505-C9BF71671D1F}"/>
                </a:ext>
              </a:extLst>
            </p:cNvPr>
            <p:cNvSpPr txBox="1"/>
            <p:nvPr/>
          </p:nvSpPr>
          <p:spPr>
            <a:xfrm>
              <a:off x="4669787" y="2497976"/>
              <a:ext cx="687564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5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Source Sans Pro Black" panose="020B0803030403020204" pitchFamily="34" charset="0"/>
                  <a:ea typeface="Source Sans Pro Black" panose="020B0803030403020204" pitchFamily="34" charset="0"/>
                </a:rPr>
                <a:t>ETER</a:t>
              </a:r>
              <a:r>
                <a:rPr lang="en-US" sz="11500" dirty="0">
                  <a:solidFill>
                    <a:srgbClr val="F27900"/>
                  </a:solidFill>
                  <a:latin typeface="Source Sans Pro Black" panose="020B0803030403020204" pitchFamily="34" charset="0"/>
                  <a:ea typeface="Source Sans Pro Black" panose="020B0803030403020204" pitchFamily="34" charset="0"/>
                </a:rPr>
                <a:t>NITY</a:t>
              </a:r>
              <a:endParaRPr lang="en-US" sz="13800" dirty="0">
                <a:solidFill>
                  <a:srgbClr val="F279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768689E-8EAB-C279-AF7E-F36EB740EBB9}"/>
              </a:ext>
            </a:extLst>
          </p:cNvPr>
          <p:cNvSpPr txBox="1"/>
          <p:nvPr/>
        </p:nvSpPr>
        <p:spPr>
          <a:xfrm>
            <a:off x="4951476" y="488864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Matthew 25</a:t>
            </a:r>
          </a:p>
        </p:txBody>
      </p:sp>
    </p:spTree>
    <p:extLst>
      <p:ext uri="{BB962C8B-B14F-4D97-AF65-F5344CB8AC3E}">
        <p14:creationId xmlns:p14="http://schemas.microsoft.com/office/powerpoint/2010/main" val="4032247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AF1B0-753D-0D67-19CB-22348BEEB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2C9524A-838E-2A1A-5777-1905398144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331AAC-D8FB-CE96-69AB-2D38531613F1}"/>
              </a:ext>
            </a:extLst>
          </p:cNvPr>
          <p:cNvSpPr txBox="1"/>
          <p:nvPr/>
        </p:nvSpPr>
        <p:spPr>
          <a:xfrm>
            <a:off x="716789" y="2875002"/>
            <a:ext cx="10758422" cy="110799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Think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 about the idea of 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eternity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626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FE692-C12D-4BBD-8315-B51261689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9591E6-030F-74A5-239E-9221E5AE15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9C5E67-1815-41E7-C007-6EDCCED19F20}"/>
              </a:ext>
            </a:extLst>
          </p:cNvPr>
          <p:cNvSpPr txBox="1"/>
          <p:nvPr/>
        </p:nvSpPr>
        <p:spPr>
          <a:xfrm>
            <a:off x="716789" y="2367171"/>
            <a:ext cx="10758422" cy="2123658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Think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 about the idea of 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being punished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 for an 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eternity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416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89ED2-12F3-BB0C-249A-7B9A5AD48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88E818F-F9B6-6044-3D1F-D6FD18BCE64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3652A-BD37-19C8-91C3-C2A6BD5B5CAE}"/>
              </a:ext>
            </a:extLst>
          </p:cNvPr>
          <p:cNvSpPr txBox="1"/>
          <p:nvPr/>
        </p:nvSpPr>
        <p:spPr>
          <a:xfrm>
            <a:off x="2067990" y="2367171"/>
            <a:ext cx="8056019" cy="2123658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Is God going to 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send someone to Hell lightly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804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E56D8-6F68-0ADA-5792-47B40317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39266E-8296-BF4A-82B1-53FDFEC1FC5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C29B10-A675-C81E-8378-BC8004F567DA}"/>
              </a:ext>
            </a:extLst>
          </p:cNvPr>
          <p:cNvSpPr txBox="1"/>
          <p:nvPr/>
        </p:nvSpPr>
        <p:spPr>
          <a:xfrm>
            <a:off x="329053" y="505123"/>
            <a:ext cx="11533888" cy="2123658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What does the Bible say 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about who will suffer the fate of 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eternal punishment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90A567-18BE-8378-4A06-B395EF1C3F60}"/>
              </a:ext>
            </a:extLst>
          </p:cNvPr>
          <p:cNvSpPr txBox="1"/>
          <p:nvPr/>
        </p:nvSpPr>
        <p:spPr>
          <a:xfrm>
            <a:off x="788667" y="2704981"/>
            <a:ext cx="10614660" cy="378565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spcBef>
                <a:spcPts val="1200"/>
              </a:spcBef>
              <a:defRPr/>
            </a:pPr>
            <a:r>
              <a:rPr lang="en-US" sz="4000" i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1</a:t>
            </a:r>
            <a:r>
              <a:rPr lang="en-US" sz="4000" i="1" baseline="300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st</a:t>
            </a:r>
            <a:r>
              <a:rPr lang="en-US" sz="4000" i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Corinthians 6:9-10</a:t>
            </a:r>
          </a:p>
          <a:p>
            <a:pPr algn="ctr">
              <a:spcBef>
                <a:spcPts val="1200"/>
              </a:spcBef>
              <a:defRPr/>
            </a:pPr>
            <a:r>
              <a:rPr lang="en-US" sz="4000" i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Galatians 5:19-21</a:t>
            </a:r>
          </a:p>
          <a:p>
            <a:pPr algn="ctr">
              <a:spcBef>
                <a:spcPts val="1200"/>
              </a:spcBef>
              <a:defRPr/>
            </a:pPr>
            <a:r>
              <a:rPr lang="en-US" sz="4000" i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Revelation 21:8</a:t>
            </a:r>
          </a:p>
          <a:p>
            <a:pPr algn="ctr">
              <a:spcBef>
                <a:spcPts val="1200"/>
              </a:spcBef>
              <a:defRPr/>
            </a:pPr>
            <a:r>
              <a:rPr lang="en-US" sz="4000" i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2</a:t>
            </a:r>
            <a:r>
              <a:rPr lang="en-US" sz="4000" i="1" baseline="30000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nd</a:t>
            </a:r>
            <a:r>
              <a:rPr lang="en-US" sz="4000" i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 Thessalonians 1:6-10</a:t>
            </a:r>
          </a:p>
          <a:p>
            <a:pPr algn="ctr">
              <a:spcBef>
                <a:spcPts val="1200"/>
              </a:spcBef>
              <a:defRPr/>
            </a:pPr>
            <a:r>
              <a:rPr lang="en-US" sz="4000" i="1" dirty="0">
                <a:solidFill>
                  <a:srgbClr val="00FF00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Others?</a:t>
            </a:r>
          </a:p>
        </p:txBody>
      </p:sp>
    </p:spTree>
    <p:extLst>
      <p:ext uri="{BB962C8B-B14F-4D97-AF65-F5344CB8AC3E}">
        <p14:creationId xmlns:p14="http://schemas.microsoft.com/office/powerpoint/2010/main" val="9105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1E65D5-5FCA-7660-2E6C-DE27BCEA5B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9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C4ABEC-FA42-D569-C912-8DD5E18C02D5}"/>
              </a:ext>
            </a:extLst>
          </p:cNvPr>
          <p:cNvSpPr/>
          <p:nvPr/>
        </p:nvSpPr>
        <p:spPr>
          <a:xfrm>
            <a:off x="0" y="5806440"/>
            <a:ext cx="12191999" cy="105156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9A39EF1-4451-5299-3D35-AAAC4F1745B5}"/>
              </a:ext>
            </a:extLst>
          </p:cNvPr>
          <p:cNvSpPr txBox="1">
            <a:spLocks/>
          </p:cNvSpPr>
          <p:nvPr/>
        </p:nvSpPr>
        <p:spPr>
          <a:xfrm>
            <a:off x="3656076" y="5971031"/>
            <a:ext cx="5044440" cy="88696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FFCD2D"/>
                </a:solidFill>
                <a:latin typeface="Bebas Neue" panose="020B0606020202050201" pitchFamily="34" charset="0"/>
              </a:rPr>
              <a:t>Matthew 25:1-13</a:t>
            </a:r>
            <a:endParaRPr lang="en-US" sz="1800" dirty="0">
              <a:solidFill>
                <a:srgbClr val="FFCD2D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46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6821D-D5C9-2B2A-C864-A1EDFCC5B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A9E0C7-1052-B73F-EBDF-6C606BDD0F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9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E2F232-1567-3047-D89B-4F82B11C2247}"/>
              </a:ext>
            </a:extLst>
          </p:cNvPr>
          <p:cNvSpPr/>
          <p:nvPr/>
        </p:nvSpPr>
        <p:spPr>
          <a:xfrm>
            <a:off x="0" y="5806440"/>
            <a:ext cx="12191999" cy="105156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783D96-CB7B-DBF1-E242-E400D0E8DB5C}"/>
              </a:ext>
            </a:extLst>
          </p:cNvPr>
          <p:cNvSpPr txBox="1">
            <a:spLocks/>
          </p:cNvSpPr>
          <p:nvPr/>
        </p:nvSpPr>
        <p:spPr>
          <a:xfrm>
            <a:off x="3573779" y="5806440"/>
            <a:ext cx="5044440" cy="88696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FFCD2D"/>
                </a:solidFill>
                <a:latin typeface="Bebas Neue" panose="020B0606020202050201" pitchFamily="34" charset="0"/>
              </a:rPr>
              <a:t>Matthew 25:1-13</a:t>
            </a:r>
            <a:endParaRPr lang="en-US" sz="1800" dirty="0">
              <a:solidFill>
                <a:srgbClr val="FFCD2D"/>
              </a:solidFill>
              <a:latin typeface="Bebas Neue" panose="020B0606020202050201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8714EE-1905-6B68-995B-BA51313447F0}"/>
              </a:ext>
            </a:extLst>
          </p:cNvPr>
          <p:cNvSpPr/>
          <p:nvPr/>
        </p:nvSpPr>
        <p:spPr>
          <a:xfrm>
            <a:off x="1" y="0"/>
            <a:ext cx="12191999" cy="580644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FB0CA5-045C-4674-62CF-149823A0A7D8}"/>
              </a:ext>
            </a:extLst>
          </p:cNvPr>
          <p:cNvSpPr txBox="1"/>
          <p:nvPr/>
        </p:nvSpPr>
        <p:spPr>
          <a:xfrm>
            <a:off x="271271" y="631026"/>
            <a:ext cx="1164945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“And while they were going away to make the purchase, the bridegroom came, and </a:t>
            </a:r>
            <a:r>
              <a:rPr lang="en-US" sz="6000" dirty="0">
                <a:solidFill>
                  <a:srgbClr val="FFCD2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those who were ready </a:t>
            </a:r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went in with him to the wedding feast; </a:t>
            </a:r>
            <a:r>
              <a:rPr lang="en-US" sz="6000" i="1" dirty="0">
                <a:solidFill>
                  <a:srgbClr val="FFCD2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and the door was shut</a:t>
            </a:r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.” v10</a:t>
            </a:r>
          </a:p>
        </p:txBody>
      </p:sp>
    </p:spTree>
    <p:extLst>
      <p:ext uri="{BB962C8B-B14F-4D97-AF65-F5344CB8AC3E}">
        <p14:creationId xmlns:p14="http://schemas.microsoft.com/office/powerpoint/2010/main" val="3922213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99600-97F9-D57B-6531-384488D81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66218"/>
            <a:ext cx="504444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2800" dirty="0">
                <a:solidFill>
                  <a:schemeClr val="bg1"/>
                </a:solidFill>
                <a:latin typeface="Bebas Neue" panose="020B0606020202050201" pitchFamily="34" charset="0"/>
              </a:rPr>
              <a:t>Hardship</a:t>
            </a:r>
            <a:endParaRPr lang="en-US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CF172-A43B-9695-FD7F-0AA6CA2EC1AB}"/>
              </a:ext>
            </a:extLst>
          </p:cNvPr>
          <p:cNvSpPr txBox="1"/>
          <p:nvPr/>
        </p:nvSpPr>
        <p:spPr>
          <a:xfrm>
            <a:off x="5415229" y="205039"/>
            <a:ext cx="6704759" cy="644791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339725" indent="-339725" defTabSz="36576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4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We need to have a </a:t>
            </a:r>
            <a:r>
              <a:rPr lang="en-US" sz="46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constant awareness </a:t>
            </a:r>
            <a:r>
              <a:rPr lang="en-US" sz="4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of Jesus’ return.</a:t>
            </a:r>
          </a:p>
          <a:p>
            <a:pPr marL="339725" indent="-339725" defTabSz="36576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4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Procrastination is </a:t>
            </a:r>
            <a:r>
              <a:rPr lang="en-US" sz="46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not your friend</a:t>
            </a:r>
            <a:r>
              <a:rPr lang="en-US" sz="4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339725" indent="-339725" defTabSz="36576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46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Live like you were </a:t>
            </a:r>
            <a:r>
              <a:rPr lang="en-US" sz="4600" i="1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dying</a:t>
            </a:r>
            <a:r>
              <a:rPr lang="en-US" sz="46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!</a:t>
            </a:r>
          </a:p>
          <a:p>
            <a:pPr marL="339725" indent="-339725" defTabSz="36576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4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If you </a:t>
            </a:r>
            <a:r>
              <a:rPr lang="en-US" sz="46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know of something </a:t>
            </a:r>
            <a:r>
              <a:rPr lang="en-US" sz="4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you need to do or say…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A201A1-344C-F9C4-C374-41B47DADB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3484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E057F69-3B2A-6077-2346-7513AD5FC257}"/>
              </a:ext>
            </a:extLst>
          </p:cNvPr>
          <p:cNvSpPr/>
          <p:nvPr/>
        </p:nvSpPr>
        <p:spPr>
          <a:xfrm>
            <a:off x="-2" y="-1"/>
            <a:ext cx="5334841" cy="6857997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4AC1E13-3D01-09AB-9533-364FEE207637}"/>
              </a:ext>
            </a:extLst>
          </p:cNvPr>
          <p:cNvSpPr txBox="1">
            <a:spLocks/>
          </p:cNvSpPr>
          <p:nvPr/>
        </p:nvSpPr>
        <p:spPr>
          <a:xfrm>
            <a:off x="152401" y="2918618"/>
            <a:ext cx="5044440" cy="2939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solidFill>
                  <a:schemeClr val="bg1"/>
                </a:solidFill>
                <a:latin typeface="Bebas Neue" panose="020B0606020202050201" pitchFamily="34" charset="0"/>
              </a:rPr>
              <a:t>Some failed to</a:t>
            </a:r>
          </a:p>
          <a:p>
            <a:pPr algn="ctr"/>
            <a:r>
              <a:rPr lang="en-US" sz="12800" dirty="0">
                <a:solidFill>
                  <a:srgbClr val="EEB500"/>
                </a:solidFill>
                <a:latin typeface="Bebas Neue" panose="020B0606020202050201" pitchFamily="34" charset="0"/>
              </a:rPr>
              <a:t>Be ready!</a:t>
            </a:r>
            <a:endParaRPr lang="en-US" dirty="0">
              <a:solidFill>
                <a:srgbClr val="EEB500"/>
              </a:solidFill>
              <a:latin typeface="Bebas Neue" panose="020B0606020202050201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F126B1F-DCBF-B3E2-6345-87214D334C43}"/>
              </a:ext>
            </a:extLst>
          </p:cNvPr>
          <p:cNvSpPr txBox="1">
            <a:spLocks/>
          </p:cNvSpPr>
          <p:nvPr/>
        </p:nvSpPr>
        <p:spPr>
          <a:xfrm>
            <a:off x="145199" y="5971031"/>
            <a:ext cx="5044440" cy="88696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  <a:latin typeface="Bebas Neue" panose="020B0606020202050201" pitchFamily="34" charset="0"/>
              </a:rPr>
              <a:t>Matthew 25:1-13</a:t>
            </a:r>
            <a:endParaRPr lang="en-US" sz="12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63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A4518-83FF-686A-4C50-98113F517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470193-7A10-DB1A-AD95-22E898454C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9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DE68496-12FE-12F0-E2B6-91C521D22716}"/>
              </a:ext>
            </a:extLst>
          </p:cNvPr>
          <p:cNvSpPr/>
          <p:nvPr/>
        </p:nvSpPr>
        <p:spPr>
          <a:xfrm>
            <a:off x="0" y="5806440"/>
            <a:ext cx="12191999" cy="105156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384EAF3-A725-8508-31AC-F5C40AD3B962}"/>
              </a:ext>
            </a:extLst>
          </p:cNvPr>
          <p:cNvSpPr txBox="1">
            <a:spLocks/>
          </p:cNvSpPr>
          <p:nvPr/>
        </p:nvSpPr>
        <p:spPr>
          <a:xfrm>
            <a:off x="3573779" y="5651698"/>
            <a:ext cx="5044440" cy="88696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chemeClr val="bg1"/>
                </a:solidFill>
                <a:latin typeface="Bebas Neue" panose="020B0606020202050201" pitchFamily="34" charset="0"/>
              </a:rPr>
              <a:t>Matthew 25:1-13</a:t>
            </a:r>
            <a:endParaRPr lang="en-US" sz="14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512C00-68F0-6F39-B7BD-54D38971D67D}"/>
              </a:ext>
            </a:extLst>
          </p:cNvPr>
          <p:cNvSpPr/>
          <p:nvPr/>
        </p:nvSpPr>
        <p:spPr>
          <a:xfrm>
            <a:off x="1" y="0"/>
            <a:ext cx="12191999" cy="580644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B3E821-0909-3D37-7653-FCA3B528E250}"/>
              </a:ext>
            </a:extLst>
          </p:cNvPr>
          <p:cNvSpPr txBox="1"/>
          <p:nvPr/>
        </p:nvSpPr>
        <p:spPr>
          <a:xfrm>
            <a:off x="410423" y="1536174"/>
            <a:ext cx="1137115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“Later the other virgins also came, saying, ‘Lord, lord, open up for us.’ But he answered, ‘</a:t>
            </a:r>
            <a:r>
              <a:rPr lang="en-US" sz="6000" dirty="0">
                <a:solidFill>
                  <a:srgbClr val="FFCD2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Truly I say to you, I do not know you.</a:t>
            </a:r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’” v11-12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142CEF-4C9E-0259-790F-8C6C90CD0AF0}"/>
              </a:ext>
            </a:extLst>
          </p:cNvPr>
          <p:cNvSpPr txBox="1">
            <a:spLocks/>
          </p:cNvSpPr>
          <p:nvPr/>
        </p:nvSpPr>
        <p:spPr>
          <a:xfrm>
            <a:off x="2520220" y="313448"/>
            <a:ext cx="7151558" cy="1222726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FFCD2D"/>
                </a:solidFill>
                <a:latin typeface="Bebas Neue" panose="020B0606020202050201" pitchFamily="34" charset="0"/>
              </a:rPr>
              <a:t>Notice the language</a:t>
            </a:r>
            <a:endParaRPr lang="en-US" sz="1800" dirty="0">
              <a:solidFill>
                <a:srgbClr val="FFCD2D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279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81010-431D-DA1F-229F-B6FAA13ED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38DEDF-DD77-E0A3-5BED-372543F3A3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9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EF1814-6603-0C54-AD21-325A6EA696FD}"/>
              </a:ext>
            </a:extLst>
          </p:cNvPr>
          <p:cNvSpPr/>
          <p:nvPr/>
        </p:nvSpPr>
        <p:spPr>
          <a:xfrm>
            <a:off x="0" y="5806440"/>
            <a:ext cx="12191999" cy="105156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400F48-7379-B448-8AF6-100B08EA3AFC}"/>
              </a:ext>
            </a:extLst>
          </p:cNvPr>
          <p:cNvSpPr txBox="1">
            <a:spLocks/>
          </p:cNvSpPr>
          <p:nvPr/>
        </p:nvSpPr>
        <p:spPr>
          <a:xfrm>
            <a:off x="3573779" y="5806440"/>
            <a:ext cx="5044440" cy="88696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FFCD2D"/>
                </a:solidFill>
                <a:latin typeface="Bebas Neue" panose="020B0606020202050201" pitchFamily="34" charset="0"/>
              </a:rPr>
              <a:t>Matthew 25:1-13</a:t>
            </a:r>
            <a:endParaRPr lang="en-US" sz="1800" dirty="0">
              <a:solidFill>
                <a:srgbClr val="FFCD2D"/>
              </a:solidFill>
              <a:latin typeface="Bebas Neue" panose="020B0606020202050201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A16258-0F8A-5347-0481-1BDD5AC82E49}"/>
              </a:ext>
            </a:extLst>
          </p:cNvPr>
          <p:cNvSpPr/>
          <p:nvPr/>
        </p:nvSpPr>
        <p:spPr>
          <a:xfrm>
            <a:off x="1" y="0"/>
            <a:ext cx="12191999" cy="580644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498970-3A70-F2B1-5069-D1F18E9E4DE1}"/>
              </a:ext>
            </a:extLst>
          </p:cNvPr>
          <p:cNvSpPr txBox="1"/>
          <p:nvPr/>
        </p:nvSpPr>
        <p:spPr>
          <a:xfrm>
            <a:off x="893944" y="1997839"/>
            <a:ext cx="1040410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</a:t>
            </a:r>
            <a:r>
              <a:rPr lang="en-US" sz="6000" dirty="0">
                <a:solidFill>
                  <a:srgbClr val="FFCD2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Be on the alert then</a:t>
            </a:r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for you do not know the day nor the hour.” v13</a:t>
            </a:r>
          </a:p>
        </p:txBody>
      </p:sp>
    </p:spTree>
    <p:extLst>
      <p:ext uri="{BB962C8B-B14F-4D97-AF65-F5344CB8AC3E}">
        <p14:creationId xmlns:p14="http://schemas.microsoft.com/office/powerpoint/2010/main" val="3524506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A2957-7B25-EAD5-11FF-A609E9246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B095C0-8950-A78E-F463-104F43DFC8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DD599B-CCC4-B52F-AF41-01FB1FC803F3}"/>
              </a:ext>
            </a:extLst>
          </p:cNvPr>
          <p:cNvSpPr txBox="1"/>
          <p:nvPr/>
        </p:nvSpPr>
        <p:spPr>
          <a:xfrm>
            <a:off x="788670" y="1767005"/>
            <a:ext cx="10614660" cy="3323987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wald" pitchFamily="2" charset="0"/>
              </a:rPr>
              <a:t>What I say to you </a:t>
            </a: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Oswald" pitchFamily="2" charset="0"/>
              </a:rPr>
              <a:t>I say to all</a:t>
            </a: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wald" pitchFamily="2" charset="0"/>
              </a:rPr>
              <a:t>, ‘</a:t>
            </a: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Oswald" pitchFamily="2" charset="0"/>
              </a:rPr>
              <a:t>Be on the alert</a:t>
            </a: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wald" pitchFamily="2" charset="0"/>
              </a:rPr>
              <a:t>!’</a:t>
            </a:r>
          </a:p>
          <a:p>
            <a:pPr algn="ctr">
              <a:spcBef>
                <a:spcPts val="1200"/>
              </a:spcBef>
              <a:defRPr/>
            </a:pPr>
            <a:r>
              <a:rPr lang="en-US" sz="4000" i="1" dirty="0">
                <a:solidFill>
                  <a:srgbClr val="FF99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Jesus</a:t>
            </a:r>
            <a:r>
              <a:rPr lang="en-US" sz="4000" i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, </a:t>
            </a:r>
            <a:r>
              <a:rPr lang="en-US" sz="4000" i="1" dirty="0">
                <a:solidFill>
                  <a:srgbClr val="FF99FF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Mark 13:37</a:t>
            </a:r>
          </a:p>
        </p:txBody>
      </p:sp>
    </p:spTree>
    <p:extLst>
      <p:ext uri="{BB962C8B-B14F-4D97-AF65-F5344CB8AC3E}">
        <p14:creationId xmlns:p14="http://schemas.microsoft.com/office/powerpoint/2010/main" val="4107229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D63E9-A22C-BF94-EE3B-70F3DCB45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917FE4-484F-D1B2-5C71-5D82953AF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264"/>
            <a:ext cx="12192000" cy="68602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76D785-273E-EFDF-6FEA-7A5B1148D11B}"/>
              </a:ext>
            </a:extLst>
          </p:cNvPr>
          <p:cNvSpPr/>
          <p:nvPr/>
        </p:nvSpPr>
        <p:spPr>
          <a:xfrm>
            <a:off x="0" y="5806440"/>
            <a:ext cx="12191999" cy="1051560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201C1C9-B6FF-F2AA-2EB7-D73BFA2D315D}"/>
              </a:ext>
            </a:extLst>
          </p:cNvPr>
          <p:cNvSpPr txBox="1">
            <a:spLocks/>
          </p:cNvSpPr>
          <p:nvPr/>
        </p:nvSpPr>
        <p:spPr>
          <a:xfrm>
            <a:off x="3656076" y="5971031"/>
            <a:ext cx="5044440" cy="88696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chemeClr val="bg1"/>
                </a:solidFill>
                <a:latin typeface="Bebas Neue" panose="020B0606020202050201" pitchFamily="34" charset="0"/>
              </a:rPr>
              <a:t>Matthew 25:14-30</a:t>
            </a:r>
            <a:endParaRPr lang="en-US" sz="18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616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8D657-502C-F6EC-34E4-37AC60FA3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BAD588-C83A-16A1-9722-F62B49399F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13"/>
          <a:stretch>
            <a:fillRect/>
          </a:stretch>
        </p:blipFill>
        <p:spPr>
          <a:xfrm>
            <a:off x="0" y="0"/>
            <a:ext cx="12196186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4F810F-0FDA-28E9-0725-660760E94F69}"/>
              </a:ext>
            </a:extLst>
          </p:cNvPr>
          <p:cNvSpPr/>
          <p:nvPr/>
        </p:nvSpPr>
        <p:spPr>
          <a:xfrm>
            <a:off x="0" y="5806440"/>
            <a:ext cx="12191999" cy="105156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4679BB8-B9A6-43A7-47AE-7C235771D93D}"/>
              </a:ext>
            </a:extLst>
          </p:cNvPr>
          <p:cNvSpPr txBox="1">
            <a:spLocks/>
          </p:cNvSpPr>
          <p:nvPr/>
        </p:nvSpPr>
        <p:spPr>
          <a:xfrm>
            <a:off x="3573779" y="5806440"/>
            <a:ext cx="5044440" cy="88696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chemeClr val="bg1"/>
                </a:solidFill>
                <a:latin typeface="Bebas Neue" panose="020B0606020202050201" pitchFamily="34" charset="0"/>
              </a:rPr>
              <a:t>Matthew 25:14-30</a:t>
            </a:r>
            <a:endParaRPr lang="en-US" sz="18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F05779-1E7A-0683-3ED7-C104959AD3B2}"/>
              </a:ext>
            </a:extLst>
          </p:cNvPr>
          <p:cNvSpPr/>
          <p:nvPr/>
        </p:nvSpPr>
        <p:spPr>
          <a:xfrm>
            <a:off x="1" y="0"/>
            <a:ext cx="12191999" cy="580644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E9C50A-963D-7CAB-C522-2E288055BA9B}"/>
              </a:ext>
            </a:extLst>
          </p:cNvPr>
          <p:cNvSpPr txBox="1"/>
          <p:nvPr/>
        </p:nvSpPr>
        <p:spPr>
          <a:xfrm>
            <a:off x="271271" y="641063"/>
            <a:ext cx="1164945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“But he who received the one talent went away, and </a:t>
            </a:r>
            <a:r>
              <a:rPr lang="en-US" sz="7200" dirty="0">
                <a:solidFill>
                  <a:srgbClr val="FFCD2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dug a hole </a:t>
            </a:r>
            <a:r>
              <a:rPr lang="en-US" sz="7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the ground and </a:t>
            </a:r>
            <a:r>
              <a:rPr lang="en-US" sz="7200" dirty="0">
                <a:solidFill>
                  <a:srgbClr val="FFCD2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hid his master’s money</a:t>
            </a:r>
            <a:r>
              <a:rPr lang="en-US" sz="7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.” v18</a:t>
            </a:r>
          </a:p>
        </p:txBody>
      </p:sp>
    </p:spTree>
    <p:extLst>
      <p:ext uri="{BB962C8B-B14F-4D97-AF65-F5344CB8AC3E}">
        <p14:creationId xmlns:p14="http://schemas.microsoft.com/office/powerpoint/2010/main" val="3077723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33032-E3BA-54AD-F6C8-A4BDC231A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08C9F0-9D21-1C9B-31BE-5D4FA83DE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56523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23D8C3-8FD2-E1F7-DA1D-828C02674DF8}"/>
              </a:ext>
            </a:extLst>
          </p:cNvPr>
          <p:cNvSpPr txBox="1"/>
          <p:nvPr/>
        </p:nvSpPr>
        <p:spPr>
          <a:xfrm>
            <a:off x="5294623" y="574372"/>
            <a:ext cx="6842758" cy="570925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339725" indent="-339725" defTabSz="36576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Don’t let </a:t>
            </a:r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fear of failure </a:t>
            </a: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paralyze you in this kingdom!</a:t>
            </a:r>
          </a:p>
          <a:p>
            <a:pPr marL="339725" indent="-339725" defTabSz="36576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Try something </a:t>
            </a:r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for Jesus</a:t>
            </a: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!</a:t>
            </a:r>
          </a:p>
          <a:p>
            <a:pPr marL="339725" indent="-339725" defTabSz="36576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Don’t waste your life </a:t>
            </a:r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solely chasing secular work</a:t>
            </a: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or </a:t>
            </a:r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hobbies</a:t>
            </a: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339725" indent="-339725" defTabSz="36576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God want’s a </a:t>
            </a:r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return on His investment</a:t>
            </a: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!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50E4A-BC0D-D7AD-A692-48949A97A163}"/>
              </a:ext>
            </a:extLst>
          </p:cNvPr>
          <p:cNvSpPr/>
          <p:nvPr/>
        </p:nvSpPr>
        <p:spPr>
          <a:xfrm>
            <a:off x="0" y="3"/>
            <a:ext cx="5256523" cy="6857997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A4FBD3B-AB92-BE6A-FDA6-DFCEF384BD45}"/>
              </a:ext>
            </a:extLst>
          </p:cNvPr>
          <p:cNvSpPr txBox="1">
            <a:spLocks/>
          </p:cNvSpPr>
          <p:nvPr/>
        </p:nvSpPr>
        <p:spPr>
          <a:xfrm>
            <a:off x="145199" y="5971031"/>
            <a:ext cx="5044440" cy="88696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  <a:latin typeface="Bebas Neue" panose="020B0606020202050201" pitchFamily="34" charset="0"/>
              </a:rPr>
              <a:t>Matthew 25:14-30</a:t>
            </a:r>
            <a:endParaRPr lang="en-US" sz="12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9603C1-9E81-B9BB-CBFB-1B47838FF9CB}"/>
              </a:ext>
            </a:extLst>
          </p:cNvPr>
          <p:cNvSpPr txBox="1">
            <a:spLocks/>
          </p:cNvSpPr>
          <p:nvPr/>
        </p:nvSpPr>
        <p:spPr>
          <a:xfrm>
            <a:off x="152401" y="2143125"/>
            <a:ext cx="5044440" cy="4210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solidFill>
                  <a:schemeClr val="bg1"/>
                </a:solidFill>
                <a:latin typeface="Bebas Neue" panose="020B0606020202050201" pitchFamily="34" charset="0"/>
              </a:rPr>
              <a:t>Some failed to</a:t>
            </a:r>
          </a:p>
          <a:p>
            <a:pPr algn="ctr"/>
            <a:r>
              <a:rPr lang="en-US" sz="9000" dirty="0">
                <a:solidFill>
                  <a:srgbClr val="EEB500"/>
                </a:solidFill>
                <a:latin typeface="Bebas Neue" panose="020B0606020202050201" pitchFamily="34" charset="0"/>
              </a:rPr>
              <a:t>Take action!</a:t>
            </a:r>
            <a:endParaRPr lang="en-US" sz="2900" dirty="0">
              <a:solidFill>
                <a:srgbClr val="EEB500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50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CBF9C-0389-91D0-12F2-F08001139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FFE831-AD72-76A0-5C31-222FB1162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421FEB-56CC-C29E-3521-BD6D1EA61815}"/>
              </a:ext>
            </a:extLst>
          </p:cNvPr>
          <p:cNvSpPr/>
          <p:nvPr/>
        </p:nvSpPr>
        <p:spPr>
          <a:xfrm>
            <a:off x="0" y="5806440"/>
            <a:ext cx="12191999" cy="105156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6DD387-F7FA-8076-8DB5-1EFAF9743E7F}"/>
              </a:ext>
            </a:extLst>
          </p:cNvPr>
          <p:cNvSpPr txBox="1">
            <a:spLocks/>
          </p:cNvSpPr>
          <p:nvPr/>
        </p:nvSpPr>
        <p:spPr>
          <a:xfrm>
            <a:off x="3640879" y="5888735"/>
            <a:ext cx="5044440" cy="88696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chemeClr val="bg1"/>
                </a:solidFill>
                <a:latin typeface="Bebas Neue" panose="020B0606020202050201" pitchFamily="34" charset="0"/>
              </a:rPr>
              <a:t>Matthew 25:26-27</a:t>
            </a:r>
            <a:endParaRPr lang="en-US" sz="14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4520E4-5CA2-B325-FC71-94B7F419CE87}"/>
              </a:ext>
            </a:extLst>
          </p:cNvPr>
          <p:cNvSpPr/>
          <p:nvPr/>
        </p:nvSpPr>
        <p:spPr>
          <a:xfrm>
            <a:off x="-1" y="0"/>
            <a:ext cx="12191999" cy="580644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0A7FA9-0D9F-0580-EF61-2667D7EDACB0}"/>
              </a:ext>
            </a:extLst>
          </p:cNvPr>
          <p:cNvSpPr txBox="1"/>
          <p:nvPr/>
        </p:nvSpPr>
        <p:spPr>
          <a:xfrm>
            <a:off x="438998" y="1536174"/>
            <a:ext cx="1144820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“‘You </a:t>
            </a:r>
            <a:r>
              <a:rPr lang="en-US" sz="4800" dirty="0">
                <a:solidFill>
                  <a:srgbClr val="FFCD2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wicked</a:t>
            </a:r>
            <a:r>
              <a:rPr lang="en-US" sz="4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4800" dirty="0">
                <a:solidFill>
                  <a:srgbClr val="FFCD2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lazy slave</a:t>
            </a:r>
            <a:r>
              <a:rPr lang="en-US" sz="4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you knew that I reap where I did not sow and gather where I scattered no seed... you ought to have put my money in the bank, and… I would have received my money back with interest.”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42AF8ED-3550-5698-9786-54575119D25B}"/>
              </a:ext>
            </a:extLst>
          </p:cNvPr>
          <p:cNvSpPr txBox="1">
            <a:spLocks/>
          </p:cNvSpPr>
          <p:nvPr/>
        </p:nvSpPr>
        <p:spPr>
          <a:xfrm>
            <a:off x="2520220" y="313448"/>
            <a:ext cx="7151558" cy="1222726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FFCD2D"/>
                </a:solidFill>
                <a:latin typeface="Bebas Neue" panose="020B0606020202050201" pitchFamily="34" charset="0"/>
              </a:rPr>
              <a:t>Notice the language</a:t>
            </a:r>
            <a:endParaRPr lang="en-US" sz="1800" dirty="0">
              <a:solidFill>
                <a:srgbClr val="FFCD2D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005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99081-2139-AFC1-8F63-9549AB252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288EBF3-BA39-5A84-F5A6-7E758E7A0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23AB14-44E8-F9A6-0984-D6479D035063}"/>
              </a:ext>
            </a:extLst>
          </p:cNvPr>
          <p:cNvSpPr/>
          <p:nvPr/>
        </p:nvSpPr>
        <p:spPr>
          <a:xfrm>
            <a:off x="0" y="5806440"/>
            <a:ext cx="12191999" cy="105156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9FB0B52-6ECC-763E-A091-3A298F77F6A1}"/>
              </a:ext>
            </a:extLst>
          </p:cNvPr>
          <p:cNvSpPr txBox="1">
            <a:spLocks/>
          </p:cNvSpPr>
          <p:nvPr/>
        </p:nvSpPr>
        <p:spPr>
          <a:xfrm>
            <a:off x="3640879" y="5888735"/>
            <a:ext cx="5044440" cy="88696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chemeClr val="bg1"/>
                </a:solidFill>
                <a:latin typeface="Bebas Neue" panose="020B0606020202050201" pitchFamily="34" charset="0"/>
              </a:rPr>
              <a:t>Matthew 25:30</a:t>
            </a:r>
            <a:endParaRPr lang="en-US" sz="14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A211BA-7804-AC1E-990E-7692478EA581}"/>
              </a:ext>
            </a:extLst>
          </p:cNvPr>
          <p:cNvSpPr/>
          <p:nvPr/>
        </p:nvSpPr>
        <p:spPr>
          <a:xfrm>
            <a:off x="-1" y="0"/>
            <a:ext cx="12191999" cy="580644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A0CD49-D714-8F44-9F35-2700DD038CFC}"/>
              </a:ext>
            </a:extLst>
          </p:cNvPr>
          <p:cNvSpPr txBox="1"/>
          <p:nvPr/>
        </p:nvSpPr>
        <p:spPr>
          <a:xfrm>
            <a:off x="438998" y="1618469"/>
            <a:ext cx="1144820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</a:t>
            </a:r>
            <a:r>
              <a:rPr lang="en-US" sz="6000" dirty="0">
                <a:solidFill>
                  <a:srgbClr val="FFCD2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Throw out the worthless slave into the outer darkness</a:t>
            </a:r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; in that place there will be </a:t>
            </a:r>
            <a:r>
              <a:rPr lang="en-US" sz="6000" dirty="0">
                <a:solidFill>
                  <a:srgbClr val="FFCD2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weeping and gnashing of teeth</a:t>
            </a:r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.”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58B811D-3BFA-32C9-9697-E01E334FAA52}"/>
              </a:ext>
            </a:extLst>
          </p:cNvPr>
          <p:cNvSpPr txBox="1">
            <a:spLocks/>
          </p:cNvSpPr>
          <p:nvPr/>
        </p:nvSpPr>
        <p:spPr>
          <a:xfrm>
            <a:off x="2520220" y="313448"/>
            <a:ext cx="7151558" cy="1222726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chemeClr val="bg1"/>
                </a:solidFill>
                <a:latin typeface="Bebas Neue" panose="020B0606020202050201" pitchFamily="34" charset="0"/>
              </a:rPr>
              <a:t>Notice the language</a:t>
            </a:r>
            <a:endParaRPr lang="en-US" sz="18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775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87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D0F909-CFC5-42E0-2B48-06C0F6369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0BA7A9-F9A8-B145-2333-2684F6BDB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3F92BE-5F35-01E3-4DE7-1C564B22D48A}"/>
              </a:ext>
            </a:extLst>
          </p:cNvPr>
          <p:cNvSpPr/>
          <p:nvPr/>
        </p:nvSpPr>
        <p:spPr>
          <a:xfrm>
            <a:off x="1" y="5806439"/>
            <a:ext cx="12191999" cy="1051560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7748B8-90F0-6C9A-BDFB-C59C7AD707C8}"/>
              </a:ext>
            </a:extLst>
          </p:cNvPr>
          <p:cNvSpPr txBox="1">
            <a:spLocks/>
          </p:cNvSpPr>
          <p:nvPr/>
        </p:nvSpPr>
        <p:spPr>
          <a:xfrm>
            <a:off x="3656076" y="5971031"/>
            <a:ext cx="5044440" cy="88696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chemeClr val="tx2">
                    <a:lumMod val="90000"/>
                    <a:lumOff val="10000"/>
                  </a:schemeClr>
                </a:solidFill>
                <a:latin typeface="Bebas Neue" panose="020B0606020202050201" pitchFamily="34" charset="0"/>
              </a:rPr>
              <a:t>Matthew 25:31-46</a:t>
            </a:r>
            <a:endParaRPr lang="en-US" sz="1800" dirty="0">
              <a:solidFill>
                <a:schemeClr val="tx2">
                  <a:lumMod val="90000"/>
                  <a:lumOff val="10000"/>
                </a:schemeClr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688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F8140-DF81-3CC6-7816-407AFEDD6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3B57BB-A758-1947-9B64-D7ADECD66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5358889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7299FF-C974-C74A-D624-36C300635128}"/>
              </a:ext>
            </a:extLst>
          </p:cNvPr>
          <p:cNvSpPr txBox="1"/>
          <p:nvPr/>
        </p:nvSpPr>
        <p:spPr>
          <a:xfrm>
            <a:off x="5491358" y="246327"/>
            <a:ext cx="6700642" cy="30315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339725" indent="-339725" defTabSz="36576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What is the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essence of Christianit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y?</a:t>
            </a:r>
          </a:p>
          <a:p>
            <a:pPr marL="339725" indent="-339725" defTabSz="36576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Jesus tells is to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give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help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serve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visit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share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…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95F240-046D-D6FB-2B87-1081E434CB5F}"/>
              </a:ext>
            </a:extLst>
          </p:cNvPr>
          <p:cNvSpPr/>
          <p:nvPr/>
        </p:nvSpPr>
        <p:spPr>
          <a:xfrm>
            <a:off x="0" y="0"/>
            <a:ext cx="5358889" cy="6857997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969A491-DE0F-97D3-1FCF-F94E3643FF67}"/>
              </a:ext>
            </a:extLst>
          </p:cNvPr>
          <p:cNvSpPr txBox="1">
            <a:spLocks/>
          </p:cNvSpPr>
          <p:nvPr/>
        </p:nvSpPr>
        <p:spPr>
          <a:xfrm>
            <a:off x="145199" y="5971031"/>
            <a:ext cx="5044440" cy="88696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  <a:latin typeface="Bebas Neue" panose="020B0606020202050201" pitchFamily="34" charset="0"/>
              </a:rPr>
              <a:t>Matthew 25:31-46</a:t>
            </a:r>
            <a:endParaRPr lang="en-US" sz="12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E3DB0D-27EE-9CBF-3EDF-0D5F935A5F83}"/>
              </a:ext>
            </a:extLst>
          </p:cNvPr>
          <p:cNvSpPr txBox="1">
            <a:spLocks/>
          </p:cNvSpPr>
          <p:nvPr/>
        </p:nvSpPr>
        <p:spPr>
          <a:xfrm>
            <a:off x="157224" y="3277926"/>
            <a:ext cx="5044440" cy="2939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solidFill>
                  <a:schemeClr val="bg1"/>
                </a:solidFill>
                <a:latin typeface="Bebas Neue" panose="020B0606020202050201" pitchFamily="34" charset="0"/>
              </a:rPr>
              <a:t>Some failed to</a:t>
            </a:r>
          </a:p>
          <a:p>
            <a:pPr algn="ctr"/>
            <a:r>
              <a:rPr lang="en-US" sz="8900" dirty="0">
                <a:solidFill>
                  <a:srgbClr val="EEB500"/>
                </a:solidFill>
                <a:latin typeface="Bebas Neue" panose="020B0606020202050201" pitchFamily="34" charset="0"/>
              </a:rPr>
              <a:t>Be generous!</a:t>
            </a:r>
            <a:endParaRPr lang="en-US" sz="3100" dirty="0">
              <a:solidFill>
                <a:srgbClr val="EEB500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55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570A5-66F2-F2DC-35B2-0D976B458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6245E9-A2F7-9E96-EF31-3CC42BCA7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EF884C-0A1F-9E72-C6CE-6A6D6CA46B97}"/>
              </a:ext>
            </a:extLst>
          </p:cNvPr>
          <p:cNvSpPr/>
          <p:nvPr/>
        </p:nvSpPr>
        <p:spPr>
          <a:xfrm>
            <a:off x="1" y="0"/>
            <a:ext cx="12191999" cy="6857999"/>
          </a:xfrm>
          <a:prstGeom prst="rect">
            <a:avLst/>
          </a:prstGeom>
          <a:solidFill>
            <a:schemeClr val="bg1">
              <a:lumMod val="8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4CCAF3C-8E75-CD44-D4E8-F54E02CFBCC3}"/>
              </a:ext>
            </a:extLst>
          </p:cNvPr>
          <p:cNvSpPr txBox="1">
            <a:spLocks/>
          </p:cNvSpPr>
          <p:nvPr/>
        </p:nvSpPr>
        <p:spPr>
          <a:xfrm>
            <a:off x="1207293" y="4257310"/>
            <a:ext cx="9777413" cy="227683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solidFill>
                  <a:schemeClr val="tx2">
                    <a:lumMod val="90000"/>
                    <a:lumOff val="10000"/>
                  </a:schemeClr>
                </a:solidFill>
                <a:latin typeface="Bebas Neue" panose="020B0606020202050201" pitchFamily="34" charset="0"/>
              </a:rPr>
              <a:t>Don’t let a stranger be a stranger for very long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Bebas Neue" panose="020B0606020202050201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9BDA4E-54CF-E288-62EC-0845FFD2C926}"/>
              </a:ext>
            </a:extLst>
          </p:cNvPr>
          <p:cNvSpPr txBox="1"/>
          <p:nvPr/>
        </p:nvSpPr>
        <p:spPr>
          <a:xfrm>
            <a:off x="1" y="1132694"/>
            <a:ext cx="1219199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“I was a </a:t>
            </a:r>
            <a:r>
              <a:rPr lang="en-US" sz="66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stranger</a:t>
            </a:r>
            <a:r>
              <a:rPr lang="en-US" sz="6600" b="1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,</a:t>
            </a:r>
          </a:p>
          <a:p>
            <a:pPr algn="ctr"/>
            <a:r>
              <a:rPr lang="en-US" sz="6600" b="1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and </a:t>
            </a:r>
            <a:r>
              <a:rPr lang="en-US" sz="66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you invited Me in</a:t>
            </a:r>
            <a:r>
              <a:rPr lang="en-US" sz="6600" b="1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.”</a:t>
            </a:r>
          </a:p>
          <a:p>
            <a:pPr algn="ctr"/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Matthew 25:35</a:t>
            </a:r>
          </a:p>
        </p:txBody>
      </p:sp>
    </p:spTree>
    <p:extLst>
      <p:ext uri="{BB962C8B-B14F-4D97-AF65-F5344CB8AC3E}">
        <p14:creationId xmlns:p14="http://schemas.microsoft.com/office/powerpoint/2010/main" val="194270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4FDA0-36B4-5924-0FCB-4DD7888B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044E8B-9212-C5C4-9A93-39742D9EE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5358889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3BE973-A3E4-4A7B-07FE-3EFF52AE667F}"/>
              </a:ext>
            </a:extLst>
          </p:cNvPr>
          <p:cNvSpPr txBox="1"/>
          <p:nvPr/>
        </p:nvSpPr>
        <p:spPr>
          <a:xfrm>
            <a:off x="5436739" y="328153"/>
            <a:ext cx="6700642" cy="62016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339725" indent="-339725" defTabSz="36576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What is the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essence of Christianit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y?</a:t>
            </a:r>
          </a:p>
          <a:p>
            <a:pPr marL="339725" indent="-339725" defTabSz="36576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Jesus tells is to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give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help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serve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visit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share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…</a:t>
            </a:r>
          </a:p>
          <a:p>
            <a:pPr marL="339725" indent="-339725" defTabSz="36576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And to do it for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 specific group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… the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least of these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339725" indent="-339725" defTabSz="36576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See 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face of Jesus 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when you look at people!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0FFCA1-23FC-67B5-48C9-DA056C6A8B68}"/>
              </a:ext>
            </a:extLst>
          </p:cNvPr>
          <p:cNvSpPr/>
          <p:nvPr/>
        </p:nvSpPr>
        <p:spPr>
          <a:xfrm>
            <a:off x="0" y="0"/>
            <a:ext cx="5358889" cy="6857997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02A02BD-3C50-BACC-B5E2-53F2D93CB90E}"/>
              </a:ext>
            </a:extLst>
          </p:cNvPr>
          <p:cNvSpPr txBox="1">
            <a:spLocks/>
          </p:cNvSpPr>
          <p:nvPr/>
        </p:nvSpPr>
        <p:spPr>
          <a:xfrm>
            <a:off x="392299" y="3661568"/>
            <a:ext cx="4510026" cy="2377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>
                <a:solidFill>
                  <a:srgbClr val="EEB500"/>
                </a:solidFill>
                <a:latin typeface="Bebas Neue" panose="020B0606020202050201" pitchFamily="34" charset="0"/>
              </a:rPr>
              <a:t>Be generous to the least</a:t>
            </a:r>
            <a:endParaRPr lang="en-US" sz="2400" dirty="0">
              <a:solidFill>
                <a:srgbClr val="EEB500"/>
              </a:solidFill>
              <a:latin typeface="Bebas Neue" panose="020B0606020202050201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55301D4-57BE-8FCD-FB0B-2A21C2CB460C}"/>
              </a:ext>
            </a:extLst>
          </p:cNvPr>
          <p:cNvSpPr txBox="1">
            <a:spLocks/>
          </p:cNvSpPr>
          <p:nvPr/>
        </p:nvSpPr>
        <p:spPr>
          <a:xfrm>
            <a:off x="145199" y="5971031"/>
            <a:ext cx="5044440" cy="88696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  <a:latin typeface="Bebas Neue" panose="020B0606020202050201" pitchFamily="34" charset="0"/>
              </a:rPr>
              <a:t>Matthew 25:31-46</a:t>
            </a:r>
            <a:endParaRPr lang="en-US" sz="12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38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6D775-C5F6-1F87-3178-7E76C631F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86B4DC-73F5-9B4F-9693-C44F97844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9E8B04-D1EA-6D81-87E2-58BB79DB0D9C}"/>
              </a:ext>
            </a:extLst>
          </p:cNvPr>
          <p:cNvSpPr/>
          <p:nvPr/>
        </p:nvSpPr>
        <p:spPr>
          <a:xfrm>
            <a:off x="0" y="5806440"/>
            <a:ext cx="12191999" cy="105156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FAE8301-C431-49E7-30AB-E8FB5E4CC1ED}"/>
              </a:ext>
            </a:extLst>
          </p:cNvPr>
          <p:cNvSpPr txBox="1">
            <a:spLocks/>
          </p:cNvSpPr>
          <p:nvPr/>
        </p:nvSpPr>
        <p:spPr>
          <a:xfrm>
            <a:off x="3640879" y="5888735"/>
            <a:ext cx="5044440" cy="88696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chemeClr val="bg1"/>
                </a:solidFill>
                <a:latin typeface="Bebas Neue" panose="020B0606020202050201" pitchFamily="34" charset="0"/>
              </a:rPr>
              <a:t>Matthew 25:41-42</a:t>
            </a:r>
            <a:endParaRPr lang="en-US" sz="14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5BA9B6-C06C-9560-27F1-D44F8E6902F6}"/>
              </a:ext>
            </a:extLst>
          </p:cNvPr>
          <p:cNvSpPr/>
          <p:nvPr/>
        </p:nvSpPr>
        <p:spPr>
          <a:xfrm>
            <a:off x="-1" y="-1"/>
            <a:ext cx="12191999" cy="580644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443D4B-9857-3962-53CF-4BAE95E71BCC}"/>
              </a:ext>
            </a:extLst>
          </p:cNvPr>
          <p:cNvSpPr txBox="1"/>
          <p:nvPr/>
        </p:nvSpPr>
        <p:spPr>
          <a:xfrm>
            <a:off x="438998" y="1618469"/>
            <a:ext cx="1144820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</a:t>
            </a:r>
            <a:r>
              <a:rPr lang="en-US" sz="6000" dirty="0">
                <a:solidFill>
                  <a:srgbClr val="FFCD2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Depart from Me</a:t>
            </a:r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6000" dirty="0">
                <a:solidFill>
                  <a:srgbClr val="FFCD2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accursed ones</a:t>
            </a:r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6000" dirty="0">
                <a:solidFill>
                  <a:srgbClr val="FFCD2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into the eternal fire </a:t>
            </a:r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which has been </a:t>
            </a:r>
            <a:r>
              <a:rPr lang="en-US" sz="6000" dirty="0">
                <a:solidFill>
                  <a:srgbClr val="FFCD2D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prepared for the devil and his angels</a:t>
            </a:r>
            <a:r>
              <a:rPr lang="en-US" sz="6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; for I was hungry…”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3E8238C-8E4A-6E66-B2F0-6DEF837B1782}"/>
              </a:ext>
            </a:extLst>
          </p:cNvPr>
          <p:cNvSpPr txBox="1">
            <a:spLocks/>
          </p:cNvSpPr>
          <p:nvPr/>
        </p:nvSpPr>
        <p:spPr>
          <a:xfrm>
            <a:off x="2520220" y="313448"/>
            <a:ext cx="7151558" cy="1222726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chemeClr val="bg1"/>
                </a:solidFill>
                <a:latin typeface="Bebas Neue" panose="020B0606020202050201" pitchFamily="34" charset="0"/>
              </a:rPr>
              <a:t>Notice the language</a:t>
            </a:r>
            <a:endParaRPr lang="en-US" sz="18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862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A2957-7B25-EAD5-11FF-A609E9246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B095C0-8950-A78E-F463-104F43DFC8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DD599B-CCC4-B52F-AF41-01FB1FC803F3}"/>
              </a:ext>
            </a:extLst>
          </p:cNvPr>
          <p:cNvSpPr txBox="1"/>
          <p:nvPr/>
        </p:nvSpPr>
        <p:spPr>
          <a:xfrm>
            <a:off x="523874" y="874455"/>
            <a:ext cx="11144250" cy="255454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wald" pitchFamily="2" charset="0"/>
              </a:rPr>
              <a:t>The </a:t>
            </a: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Oswald" pitchFamily="2" charset="0"/>
              </a:rPr>
              <a:t>main thing</a:t>
            </a: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wald" pitchFamily="2" charset="0"/>
              </a:rPr>
              <a:t> is to make the </a:t>
            </a: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Oswald" pitchFamily="2" charset="0"/>
              </a:rPr>
              <a:t>main thing </a:t>
            </a: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wald" pitchFamily="2" charset="0"/>
              </a:rPr>
              <a:t>the </a:t>
            </a: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Oswald" pitchFamily="2" charset="0"/>
              </a:rPr>
              <a:t>main thing</a:t>
            </a: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wald" pitchFamily="2" charset="0"/>
              </a:rPr>
              <a:t>.</a:t>
            </a:r>
            <a:endParaRPr lang="en-US" sz="4000" i="1" dirty="0">
              <a:solidFill>
                <a:srgbClr val="FFFF00"/>
              </a:solidFill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86168-E7F9-9CDB-C46B-892661B9F426}"/>
              </a:ext>
            </a:extLst>
          </p:cNvPr>
          <p:cNvSpPr txBox="1">
            <a:spLocks/>
          </p:cNvSpPr>
          <p:nvPr/>
        </p:nvSpPr>
        <p:spPr>
          <a:xfrm>
            <a:off x="1309687" y="3731020"/>
            <a:ext cx="9572625" cy="2939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solidFill>
                  <a:srgbClr val="00FF00"/>
                </a:solidFill>
                <a:latin typeface="Bebas Neue" panose="020B0606020202050201" pitchFamily="34" charset="0"/>
              </a:rPr>
              <a:t>Jesus</a:t>
            </a:r>
            <a:r>
              <a:rPr lang="en-US" sz="8000" dirty="0">
                <a:solidFill>
                  <a:schemeClr val="bg1"/>
                </a:solidFill>
                <a:latin typeface="Bebas Neue" panose="020B0606020202050201" pitchFamily="34" charset="0"/>
              </a:rPr>
              <a:t> is </a:t>
            </a:r>
            <a:r>
              <a:rPr lang="en-US" sz="8000" dirty="0">
                <a:solidFill>
                  <a:srgbClr val="00FF00"/>
                </a:solidFill>
                <a:latin typeface="Bebas Neue" panose="020B0606020202050201" pitchFamily="34" charset="0"/>
              </a:rPr>
              <a:t>the main thing</a:t>
            </a:r>
            <a:r>
              <a:rPr lang="en-US" sz="8000" dirty="0">
                <a:solidFill>
                  <a:schemeClr val="bg1"/>
                </a:solidFill>
                <a:latin typeface="Bebas Neue" panose="020B0606020202050201" pitchFamily="34" charset="0"/>
              </a:rPr>
              <a:t>!</a:t>
            </a:r>
          </a:p>
          <a:p>
            <a:pPr algn="ctr"/>
            <a:r>
              <a:rPr lang="en-US" i="1" dirty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Luke 10:42</a:t>
            </a:r>
            <a:endParaRPr lang="en-US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68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DABDD-0791-770E-818E-F5081EBEA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9B40A2-DA57-BE9C-41E3-BFE1729C16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75"/>
          <a:stretch>
            <a:fillRect/>
          </a:stretch>
        </p:blipFill>
        <p:spPr>
          <a:xfrm>
            <a:off x="0" y="0"/>
            <a:ext cx="6094476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6CE2F5-0D79-555D-1EC4-DDC59B0619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731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7D0F44C-34CD-7A91-4548-C5E17F339062}"/>
              </a:ext>
            </a:extLst>
          </p:cNvPr>
          <p:cNvGrpSpPr/>
          <p:nvPr/>
        </p:nvGrpSpPr>
        <p:grpSpPr>
          <a:xfrm>
            <a:off x="2530291" y="2171805"/>
            <a:ext cx="7017118" cy="3214837"/>
            <a:chOff x="4599050" y="2343255"/>
            <a:chExt cx="7017118" cy="321483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3556CFBF-5488-3A13-F704-E3FBFDD24DE7}"/>
                </a:ext>
              </a:extLst>
            </p:cNvPr>
            <p:cNvSpPr/>
            <p:nvPr/>
          </p:nvSpPr>
          <p:spPr>
            <a:xfrm>
              <a:off x="4599050" y="2343255"/>
              <a:ext cx="7017118" cy="3214837"/>
            </a:xfrm>
            <a:prstGeom prst="roundRect">
              <a:avLst>
                <a:gd name="adj" fmla="val 8583"/>
              </a:avLst>
            </a:prstGeom>
            <a:solidFill>
              <a:schemeClr val="bg1"/>
            </a:solidFill>
            <a:ln w="7620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938C215-A0D3-A055-7902-978564D01CDC}"/>
                </a:ext>
              </a:extLst>
            </p:cNvPr>
            <p:cNvSpPr txBox="1"/>
            <p:nvPr/>
          </p:nvSpPr>
          <p:spPr>
            <a:xfrm>
              <a:off x="4669787" y="4169749"/>
              <a:ext cx="6875645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200" dirty="0">
                  <a:latin typeface="Posterama" panose="020B0504020200020000" pitchFamily="34" charset="0"/>
                  <a:cs typeface="Posterama" panose="020B0504020200020000" pitchFamily="34" charset="0"/>
                </a:rPr>
                <a:t>IN THE BALANCE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312D220-1E10-0CA6-90CF-2252CEB6DCDE}"/>
                </a:ext>
              </a:extLst>
            </p:cNvPr>
            <p:cNvSpPr txBox="1"/>
            <p:nvPr/>
          </p:nvSpPr>
          <p:spPr>
            <a:xfrm>
              <a:off x="4669787" y="2497976"/>
              <a:ext cx="687564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5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Source Sans Pro Black" panose="020B0803030403020204" pitchFamily="34" charset="0"/>
                  <a:ea typeface="Source Sans Pro Black" panose="020B0803030403020204" pitchFamily="34" charset="0"/>
                </a:rPr>
                <a:t>ETER</a:t>
              </a:r>
              <a:r>
                <a:rPr lang="en-US" sz="11500" dirty="0">
                  <a:solidFill>
                    <a:srgbClr val="F27900"/>
                  </a:solidFill>
                  <a:latin typeface="Source Sans Pro Black" panose="020B0803030403020204" pitchFamily="34" charset="0"/>
                  <a:ea typeface="Source Sans Pro Black" panose="020B0803030403020204" pitchFamily="34" charset="0"/>
                </a:rPr>
                <a:t>NITY</a:t>
              </a:r>
              <a:endParaRPr lang="en-US" sz="13800" dirty="0">
                <a:solidFill>
                  <a:srgbClr val="F279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A6BBD70-DAAD-948F-1A33-33C95B77D3D9}"/>
              </a:ext>
            </a:extLst>
          </p:cNvPr>
          <p:cNvSpPr txBox="1"/>
          <p:nvPr/>
        </p:nvSpPr>
        <p:spPr>
          <a:xfrm>
            <a:off x="4951476" y="488864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Matthew 25</a:t>
            </a:r>
          </a:p>
        </p:txBody>
      </p:sp>
    </p:spTree>
    <p:extLst>
      <p:ext uri="{BB962C8B-B14F-4D97-AF65-F5344CB8AC3E}">
        <p14:creationId xmlns:p14="http://schemas.microsoft.com/office/powerpoint/2010/main" val="1497103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3101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5296</TotalTime>
  <Words>569</Words>
  <Application>Microsoft Office PowerPoint</Application>
  <PresentationFormat>Widescreen</PresentationFormat>
  <Paragraphs>88</Paragraphs>
  <Slides>25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Aptos</vt:lpstr>
      <vt:lpstr>Oswald</vt:lpstr>
      <vt:lpstr>Bebas Neue</vt:lpstr>
      <vt:lpstr>Posterama</vt:lpstr>
      <vt:lpstr>Source Sans Pro SemiBold</vt:lpstr>
      <vt:lpstr>Calibri</vt:lpstr>
      <vt:lpstr>Source Sans Pro Black</vt:lpstr>
      <vt:lpstr>Aptos Display</vt:lpstr>
      <vt:lpstr>Arial</vt:lpstr>
      <vt:lpstr>Source 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Hardship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Tramell</dc:creator>
  <cp:lastModifiedBy>Todd Reynolds</cp:lastModifiedBy>
  <cp:revision>15</cp:revision>
  <dcterms:created xsi:type="dcterms:W3CDTF">2025-02-01T15:41:37Z</dcterms:created>
  <dcterms:modified xsi:type="dcterms:W3CDTF">2025-08-17T13:14:19Z</dcterms:modified>
</cp:coreProperties>
</file>