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8"/>
  </p:notesMasterIdLst>
  <p:sldIdLst>
    <p:sldId id="679" r:id="rId2"/>
    <p:sldId id="256" r:id="rId3"/>
    <p:sldId id="676" r:id="rId4"/>
    <p:sldId id="686" r:id="rId5"/>
    <p:sldId id="689" r:id="rId6"/>
    <p:sldId id="677" r:id="rId7"/>
    <p:sldId id="704" r:id="rId8"/>
    <p:sldId id="705" r:id="rId9"/>
    <p:sldId id="706" r:id="rId10"/>
    <p:sldId id="707" r:id="rId11"/>
    <p:sldId id="688" r:id="rId12"/>
    <p:sldId id="692" r:id="rId13"/>
    <p:sldId id="685" r:id="rId14"/>
    <p:sldId id="691" r:id="rId15"/>
    <p:sldId id="693" r:id="rId16"/>
    <p:sldId id="694" r:id="rId17"/>
    <p:sldId id="696" r:id="rId18"/>
    <p:sldId id="695" r:id="rId19"/>
    <p:sldId id="697" r:id="rId20"/>
    <p:sldId id="698" r:id="rId21"/>
    <p:sldId id="699" r:id="rId22"/>
    <p:sldId id="700" r:id="rId23"/>
    <p:sldId id="703" r:id="rId24"/>
    <p:sldId id="701" r:id="rId25"/>
    <p:sldId id="683" r:id="rId26"/>
    <p:sldId id="690" r:id="rId27"/>
  </p:sldIdLst>
  <p:sldSz cx="12192000" cy="6858000"/>
  <p:notesSz cx="6858000" cy="9144000"/>
  <p:embeddedFontLst>
    <p:embeddedFont>
      <p:font typeface="Bebas Neue" panose="020B0606020202050201" pitchFamily="34" charset="0"/>
      <p:regular r:id="rId29"/>
    </p:embeddedFont>
    <p:embeddedFont>
      <p:font typeface="Fave Script Bold Pro" pitchFamily="2" charset="0"/>
      <p:bold r:id="rId30"/>
    </p:embeddedFont>
    <p:embeddedFont>
      <p:font typeface="Fjalla One" panose="02000506040000020004" pitchFamily="2" charset="0"/>
      <p:regular r:id="rId31"/>
    </p:embeddedFont>
    <p:embeddedFont>
      <p:font typeface="Source Sans Pro" panose="020B050303040302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393" autoAdjust="0"/>
    <p:restoredTop sz="94660"/>
  </p:normalViewPr>
  <p:slideViewPr>
    <p:cSldViewPr snapToGrid="0">
      <p:cViewPr>
        <p:scale>
          <a:sx n="100" d="100"/>
          <a:sy n="100" d="100"/>
        </p:scale>
        <p:origin x="1290" y="1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6CC2F4-0B18-4663-BEEE-EC1AE9C71380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44C74-27F0-4EB4-8220-AB564009A2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07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90352-2D7C-A3E7-5326-28E06079E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EA4DC8-178A-3EF2-B455-7C669F5B7C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C1A258-B957-AD9F-C7CA-40357A82BE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51E70-AC94-77E8-A171-422591E7DE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1172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3F308-8642-8E1A-A040-E2506495E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61C5A9-8690-965A-89F9-4B3A8BF69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168AD3-BF63-7F3A-BE16-BB61470841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51EAB-A35C-322C-32A8-413F1F5E29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068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62F85-23AB-05C1-4C9B-D91041301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B049CE-1360-CD70-F9B2-E0B63BAA4C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67BBD-AB64-CC83-E56D-B77C255C69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B3E9A6-F0CD-EDF5-FA3E-4903AEEF4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8384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A22BE-CB41-E833-DE50-08B7FCB31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3A4EB2-B325-85F1-B4BC-3A148FBC5D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6CD377-ECAE-7F6C-060E-2EDF5240E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F5413-4756-9DAB-FF95-22FB4ABF74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199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2E6CB-535D-5BB3-B6DA-47F960BE1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6E8867-6305-C472-A45B-8153026893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68CB0E-A49B-9789-4B9C-1693CD7D8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B9662-8165-371F-1DEA-26F7BE7FF2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6246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263C0C-D0F5-91E1-885D-694A6A333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04F7A8-B3B1-9B25-5141-84A3C62D37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FAF5C3-067A-DFE1-D9CE-26F69E5F0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9CAC8-63F0-1350-95E7-2D80D54C35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2438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2AA9C-5858-8F95-4BEA-03E8D9337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CB2AFE-D1AF-673C-1B15-8240F132F0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CE3B29-EB5D-8C3B-3048-22B3E3411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7BF5C-D26F-43E7-BB84-FD32B3D036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6282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B69D9-B855-53EC-3D4C-BBC9469BA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E89F62-6FF3-6D08-2FF1-A542290967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E97BFA-8266-E6BC-F241-B3D39F779E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EB6A3-0C0E-1B7B-E562-6F3F0C98D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740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C7F00-38E8-12F5-0570-CEB8B6EB0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539158-81E6-C338-3877-A1A4B6AF9A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7204ED-CC01-4004-B5C7-587023160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B4F02-671F-12F4-3CC8-8C8E3373F9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3569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9FC0D-FA13-313B-3FF1-EE302C030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F7E14B-9F0D-013E-56B7-A3C1FB7C83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8C3452-3517-D414-0CD9-3033BC49AB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4180E-5C9C-A4BA-9B19-DD1D29393F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6102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72907-4080-AC88-6D2C-90634E101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48FD5E-A6E2-9AD4-9FD3-0A8B161B2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C67873-C2D8-3BF8-7369-E8DAB6FA8C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D9AA9-B292-15C7-4FCC-D16D2721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018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A797D-E394-DFF4-14F9-22A954142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6B4EBF-70B4-94DC-170E-DF50B5FFB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6D6A76-013F-CFC4-77A9-6C501C750F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E8463-7CD9-C6B3-46AA-1E330430AE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15D5C5-146F-4566-8EA8-8768EB1BE0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6969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3462C-9484-25FB-89A1-CCE3D0802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BC3793-634B-4FE7-346B-57961A78DE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A9A56-8ABD-2262-2990-5C00384B8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F2A0A-63AD-4502-AE3D-1A128507F4D1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51DE6-0AC8-8911-14ED-F5DCBB59C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3AD60-8807-EB97-96BE-DC1B75497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0507-99EF-45B4-8546-694BFEB7F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94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6E01A-BAE2-6D20-4D2A-7CCE68C80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0EBD1-C1E9-1380-AC1E-8859BA5062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09EEAC-C329-49E6-C566-EF242598D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F2A0A-63AD-4502-AE3D-1A128507F4D1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35E23-6169-99FF-5F48-F34919570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46233-92A8-406F-A104-F39EFCC41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0507-99EF-45B4-8546-694BFEB7F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254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8F969-F329-9219-5894-CA1B8152D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7C1392-48D3-5704-3777-6BDC5495B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1486B-CA67-ECEA-8B07-3F1B0A806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F2A0A-63AD-4502-AE3D-1A128507F4D1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35A30-CF13-C8A8-4856-C14439425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6C5A4-CEF6-CE28-BEE5-3CCB1271C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0507-99EF-45B4-8546-694BFEB7F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03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479AA-5BF1-A973-E611-15940EFF8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4554B-73D7-C9F6-F6D7-2D9CF692B9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AB72A5-7DB2-D14E-28EF-1BCD7CC96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A4DCB1-B756-1F73-714F-1F108853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F2A0A-63AD-4502-AE3D-1A128507F4D1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04E28C-3135-B679-5091-375FEC419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C854E1-F73D-679C-D7A9-E41328108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0507-99EF-45B4-8546-694BFEB7F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06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7A0F9-E9C9-D1A4-E58D-DCDE26CF7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D95C1-690F-F756-0C57-39BFEE647C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F4DA36-040E-E095-DC86-5C9BFA33F1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4B4793-0977-1832-7E40-8A56EE4633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5B8EBD-6896-FCF2-32F2-E17FA37321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3761DC-C542-A318-E74A-A4C9B702C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F2A0A-63AD-4502-AE3D-1A128507F4D1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3DB3D-EC44-7C12-6601-A386E3D91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A6E7AF-82EB-42A2-B7B6-EED58D989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0507-99EF-45B4-8546-694BFEB7F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37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0C88E-F801-673D-C4B0-A85BE6C1E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F02196-F1A1-0E31-4CF4-D8F905AF5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F2A0A-63AD-4502-AE3D-1A128507F4D1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1AB4D3-C33C-E45D-C4C7-AE50E9ADA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68635C-3B83-2690-E1E5-69A8AF713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0507-99EF-45B4-8546-694BFEB7F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681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8C3E3C3-6CAC-1D3D-32B4-87D292B71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F2A0A-63AD-4502-AE3D-1A128507F4D1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835813-655B-D7D9-1C47-B92E4A3EF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9E83D-5185-240D-2D94-B92C4F398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0507-99EF-45B4-8546-694BFEB7F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81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FD362-BB69-9767-0632-9A68B45B2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E0A58-5539-A954-913B-9BE92DE2B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866DC-79BD-64A5-00E9-4873427FA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AB0F4B-8A8B-E159-5A74-E43E2F108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F2A0A-63AD-4502-AE3D-1A128507F4D1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F91CF2-0F7C-BB98-D76E-82CE47588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7BB96E-81D5-DBC6-362A-E68A5477F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0507-99EF-45B4-8546-694BFEB7F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06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CC8A0-DF5F-081B-DD77-91D9099AD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6F023B-BFEA-36AA-5265-329F824894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570D5-DC23-E7DA-37FC-6D6A1E68B6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899EA4-248F-DDDC-1E5C-3009F7806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F2A0A-63AD-4502-AE3D-1A128507F4D1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E8F504-4925-E11F-5FF2-094FCE5B9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8F62B-9D36-7BAB-47E7-068141E47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0507-99EF-45B4-8546-694BFEB7F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516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05022-9356-B195-42D3-D9B117006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E745B9-9A38-5DBE-92B9-5CE7CE38D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60822-A4E2-1C05-2844-110D62115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F2A0A-63AD-4502-AE3D-1A128507F4D1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AD66D-3E5F-991A-FDC0-6433038BB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20813-FF4C-2DBA-CBAE-88906F898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0507-99EF-45B4-8546-694BFEB7F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84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EC176E-D283-291C-56F9-1B089DE256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426D56-3D29-68B8-884E-10696DBEC1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2AA86-C375-108B-1CE2-2E9C51C2A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F2A0A-63AD-4502-AE3D-1A128507F4D1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1F19A-50AF-141D-71CD-5A36D4E2D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4E269-5BC4-939F-F632-EC5348C00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80507-99EF-45B4-8546-694BFEB7F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130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394532-0D1A-AC65-5E32-8166A816E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6C15C2-5EBB-99ED-2521-CFA607561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84629-B5AE-583E-A39C-D926CAAA22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F2A0A-63AD-4502-AE3D-1A128507F4D1}" type="datetimeFigureOut">
              <a:rPr lang="en-US" smtClean="0"/>
              <a:t>2/22/2026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5CAF1-F83F-02FA-DC0E-D6F9A16194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EC5A0-20FE-33AA-2F10-5F0ADF923E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80507-99EF-45B4-8546-694BFEB7FC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096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351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ADCFD2-36D2-30EC-38AC-31F0CE2BE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C035FF7-6C1E-9C71-B1B3-7CF25F10A272}"/>
              </a:ext>
            </a:extLst>
          </p:cNvPr>
          <p:cNvSpPr/>
          <p:nvPr/>
        </p:nvSpPr>
        <p:spPr>
          <a:xfrm>
            <a:off x="1" y="0"/>
            <a:ext cx="12191999" cy="6864859"/>
          </a:xfrm>
          <a:prstGeom prst="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AD7494-BA5A-5169-65C1-EC1BCD751ED5}"/>
              </a:ext>
            </a:extLst>
          </p:cNvPr>
          <p:cNvSpPr txBox="1"/>
          <p:nvPr/>
        </p:nvSpPr>
        <p:spPr>
          <a:xfrm>
            <a:off x="2444877" y="-101648"/>
            <a:ext cx="7302245" cy="723274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600" dirty="0">
                <a:solidFill>
                  <a:schemeClr val="accent1">
                    <a:lumMod val="40000"/>
                    <a:lumOff val="60000"/>
                  </a:schemeClr>
                </a:solidFill>
                <a:latin typeface="Fave Script Bold Pro" pitchFamily="2" charset="0"/>
              </a:rPr>
              <a:t>That’s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6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life</a:t>
            </a:r>
            <a:r>
              <a:rPr kumimoji="0" lang="en-US" sz="1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!</a:t>
            </a:r>
            <a:endParaRPr kumimoji="0" lang="en-US" sz="23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bas Neue" panose="020B0606020202050201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i="1" dirty="0">
                <a:solidFill>
                  <a:schemeClr val="bg1"/>
                </a:solidFill>
              </a:rPr>
              <a:t>Lessons from the Life of Moses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chemeClr val="bg1"/>
                </a:solidFill>
              </a:rPr>
              <a:t>(Deuteronomy 1:19-38)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4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941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EE7FD-29A7-9674-3438-FF32FEE8C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82A8D1-1086-0116-7695-A6ED2F06B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32587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12D19E5-9495-1808-91CA-69BA2B96581B}"/>
              </a:ext>
            </a:extLst>
          </p:cNvPr>
          <p:cNvSpPr txBox="1">
            <a:spLocks/>
          </p:cNvSpPr>
          <p:nvPr/>
        </p:nvSpPr>
        <p:spPr>
          <a:xfrm>
            <a:off x="4822372" y="156409"/>
            <a:ext cx="7271656" cy="646095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Fjalla One" panose="02000506040000020004" pitchFamily="2" charset="0"/>
              </a:rPr>
              <a:t>Deuteronomy 1:19-38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Sometimes things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don’t turn out the way we hoped</a:t>
            </a: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(dreamed) they would in life.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did Moses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think was going to happen</a:t>
            </a: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in his life?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Acts 7:20-25 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endParaRPr lang="en-US" sz="4400" dirty="0">
              <a:solidFill>
                <a:prstClr val="black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1A3738-1649-56F7-9FDD-1D773B5516C6}"/>
              </a:ext>
            </a:extLst>
          </p:cNvPr>
          <p:cNvSpPr/>
          <p:nvPr/>
        </p:nvSpPr>
        <p:spPr>
          <a:xfrm>
            <a:off x="0" y="-6859"/>
            <a:ext cx="4732587" cy="6864859"/>
          </a:xfrm>
          <a:prstGeom prst="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C923B2-1838-2747-7439-EC42F167D660}"/>
              </a:ext>
            </a:extLst>
          </p:cNvPr>
          <p:cNvSpPr txBox="1"/>
          <p:nvPr/>
        </p:nvSpPr>
        <p:spPr>
          <a:xfrm>
            <a:off x="284830" y="232178"/>
            <a:ext cx="4162926" cy="630942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lvl="0" algn="ctr">
              <a:defRPr/>
            </a:pPr>
            <a:r>
              <a:rPr lang="en-US" sz="15800" dirty="0">
                <a:solidFill>
                  <a:schemeClr val="accent1">
                    <a:lumMod val="40000"/>
                    <a:lumOff val="60000"/>
                  </a:schemeClr>
                </a:solidFill>
                <a:latin typeface="Fave Script Bold Pro" pitchFamily="2" charset="0"/>
              </a:rPr>
              <a:t>That’s</a:t>
            </a:r>
          </a:p>
          <a:p>
            <a:pPr lvl="0" algn="ctr">
              <a:defRPr/>
            </a:pPr>
            <a:r>
              <a:rPr lang="en-US" sz="15800" dirty="0">
                <a:solidFill>
                  <a:schemeClr val="accent4">
                    <a:lumMod val="60000"/>
                    <a:lumOff val="40000"/>
                  </a:schemeClr>
                </a:solidFill>
                <a:latin typeface="Bebas Neue" panose="020B0606020202050201" pitchFamily="34" charset="0"/>
              </a:rPr>
              <a:t>life!</a:t>
            </a:r>
            <a:endParaRPr lang="en-US" sz="22700" dirty="0">
              <a:solidFill>
                <a:schemeClr val="accent4">
                  <a:lumMod val="60000"/>
                  <a:lumOff val="40000"/>
                </a:schemeClr>
              </a:solidFill>
              <a:latin typeface="Bebas Neue" panose="020B0606020202050201" pitchFamily="34" charset="0"/>
            </a:endParaRPr>
          </a:p>
          <a:p>
            <a:pPr lvl="0" algn="ctr">
              <a:defRPr/>
            </a:pPr>
            <a:r>
              <a:rPr lang="en-US" sz="4400" i="1" dirty="0">
                <a:solidFill>
                  <a:schemeClr val="bg1"/>
                </a:solidFill>
              </a:rPr>
              <a:t>Lessons from the Life of Moses</a:t>
            </a:r>
          </a:p>
        </p:txBody>
      </p:sp>
    </p:spTree>
    <p:extLst>
      <p:ext uri="{BB962C8B-B14F-4D97-AF65-F5344CB8AC3E}">
        <p14:creationId xmlns:p14="http://schemas.microsoft.com/office/powerpoint/2010/main" val="2280075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659CF5-6C77-10F0-3BF7-5618EB87B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BAA1B-4602-3AE5-B4BC-1960C3F4C38E}"/>
              </a:ext>
            </a:extLst>
          </p:cNvPr>
          <p:cNvSpPr txBox="1">
            <a:spLocks/>
          </p:cNvSpPr>
          <p:nvPr/>
        </p:nvSpPr>
        <p:spPr>
          <a:xfrm>
            <a:off x="1474240" y="1887319"/>
            <a:ext cx="9243519" cy="33446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“Moses was educated in all the learning of the Egyptians, and </a:t>
            </a:r>
            <a:r>
              <a:rPr lang="en-US" sz="4800" dirty="0">
                <a:solidFill>
                  <a:srgbClr val="00FF00"/>
                </a:solidFill>
                <a:latin typeface="Fjalla One" panose="02000506040000020004" pitchFamily="2" charset="0"/>
              </a:rPr>
              <a:t>he was a man of power in words and deeds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.” </a:t>
            </a: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Acts 7:22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01729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D85144-4D3B-FF5A-993E-9CF861C59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D8A68-0B06-3DF0-1944-C9AD5D258DD6}"/>
              </a:ext>
            </a:extLst>
          </p:cNvPr>
          <p:cNvSpPr txBox="1">
            <a:spLocks/>
          </p:cNvSpPr>
          <p:nvPr/>
        </p:nvSpPr>
        <p:spPr>
          <a:xfrm>
            <a:off x="475247" y="2002444"/>
            <a:ext cx="11241505" cy="33446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And he </a:t>
            </a:r>
            <a:r>
              <a:rPr lang="en-US" sz="4800" dirty="0">
                <a:solidFill>
                  <a:srgbClr val="00FF00"/>
                </a:solidFill>
                <a:latin typeface="Fjalla One" panose="02000506040000020004" pitchFamily="2" charset="0"/>
              </a:rPr>
              <a:t>supposed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 that his brethren understood that God was granting them deliverance through him, but they did not understand.” </a:t>
            </a: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Acts 7:25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4712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57D075-EF29-67A4-6638-6EDEA2BDF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6A657C-C071-E193-8AD3-06D135E65A37}"/>
              </a:ext>
            </a:extLst>
          </p:cNvPr>
          <p:cNvSpPr txBox="1"/>
          <p:nvPr/>
        </p:nvSpPr>
        <p:spPr>
          <a:xfrm>
            <a:off x="738041" y="2028616"/>
            <a:ext cx="10715917" cy="2800767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There is this thing in life called 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expectations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!</a:t>
            </a:r>
            <a:endParaRPr kumimoji="0" lang="en-US" sz="1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4883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8268BF-4FD9-ED37-D245-57F3706C5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431" y="0"/>
            <a:ext cx="5139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59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E7FE36-1ACB-4457-E106-E35C7C01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EB000A-0D99-B6A5-9546-2810598B2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802" y="0"/>
            <a:ext cx="93883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6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4F918C-3EC2-4F40-C0D6-0156EEFE2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353213-1871-D723-150F-92455FA2C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868" y="0"/>
            <a:ext cx="10512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817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831CC8-9181-9EC8-D4E4-D8B50DB6E8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518" y="0"/>
            <a:ext cx="98589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65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47DF05-2FB1-005A-A8FC-D14275B8C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4B4BA-5D69-BBBE-B11E-B9B5A29F7F31}"/>
              </a:ext>
            </a:extLst>
          </p:cNvPr>
          <p:cNvSpPr txBox="1">
            <a:spLocks/>
          </p:cNvSpPr>
          <p:nvPr/>
        </p:nvSpPr>
        <p:spPr>
          <a:xfrm>
            <a:off x="475247" y="2002444"/>
            <a:ext cx="11241505" cy="33446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And he </a:t>
            </a:r>
            <a:r>
              <a:rPr lang="en-US" sz="4800" dirty="0">
                <a:solidFill>
                  <a:srgbClr val="00FF00"/>
                </a:solidFill>
                <a:latin typeface="Fjalla One" panose="02000506040000020004" pitchFamily="2" charset="0"/>
              </a:rPr>
              <a:t>supposed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 that </a:t>
            </a:r>
            <a:r>
              <a:rPr lang="en-US" sz="4800" dirty="0">
                <a:solidFill>
                  <a:srgbClr val="FFFF00"/>
                </a:solidFill>
                <a:latin typeface="Fjalla One" panose="02000506040000020004" pitchFamily="2" charset="0"/>
              </a:rPr>
              <a:t>his brethren understood 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that God was granting them deliverance through him, but </a:t>
            </a:r>
            <a:r>
              <a:rPr lang="en-US" sz="4800" dirty="0">
                <a:solidFill>
                  <a:srgbClr val="FFFF00"/>
                </a:solidFill>
                <a:latin typeface="Fjalla One" panose="02000506040000020004" pitchFamily="2" charset="0"/>
              </a:rPr>
              <a:t>they did not understand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.” </a:t>
            </a: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Acts 7:25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A5B71AE-7890-5695-1A80-41A91B6C069E}"/>
              </a:ext>
            </a:extLst>
          </p:cNvPr>
          <p:cNvSpPr txBox="1">
            <a:spLocks/>
          </p:cNvSpPr>
          <p:nvPr/>
        </p:nvSpPr>
        <p:spPr>
          <a:xfrm>
            <a:off x="475247" y="5716650"/>
            <a:ext cx="11241505" cy="7451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3600" dirty="0">
                <a:solidFill>
                  <a:schemeClr val="bg1"/>
                </a:solidFill>
                <a:latin typeface="Fjalla One" panose="02000506040000020004" pitchFamily="2" charset="0"/>
              </a:rPr>
              <a:t>There might have been something </a:t>
            </a:r>
            <a:r>
              <a:rPr lang="en-US" sz="3600" dirty="0">
                <a:solidFill>
                  <a:srgbClr val="00FF00"/>
                </a:solidFill>
                <a:latin typeface="Fjalla One" panose="02000506040000020004" pitchFamily="2" charset="0"/>
              </a:rPr>
              <a:t>Moses didn’t understand</a:t>
            </a:r>
            <a:r>
              <a:rPr lang="en-US" sz="3600" dirty="0">
                <a:solidFill>
                  <a:schemeClr val="bg1"/>
                </a:solidFill>
                <a:latin typeface="Fjalla One" panose="02000506040000020004" pitchFamily="2" charset="0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2988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34BB32-EC8F-9364-981A-B72BD01AC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567B4C-7808-993C-C7FE-569839B59C32}"/>
              </a:ext>
            </a:extLst>
          </p:cNvPr>
          <p:cNvSpPr txBox="1"/>
          <p:nvPr/>
        </p:nvSpPr>
        <p:spPr>
          <a:xfrm>
            <a:off x="475248" y="1862559"/>
            <a:ext cx="11241504" cy="2923877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So “moses fled and 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became an alien 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in the land of Midian” for 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40 years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!</a:t>
            </a:r>
            <a:endParaRPr lang="en-US" sz="3200" dirty="0">
              <a:solidFill>
                <a:prstClr val="white"/>
              </a:solidFill>
              <a:latin typeface="Fjalla One" panose="02000506040000020004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Acts 7:29-30</a:t>
            </a:r>
            <a:endParaRPr kumimoji="0" lang="en-US" sz="1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4D7D9B5-0BC8-160A-F020-D1C00181A030}"/>
              </a:ext>
            </a:extLst>
          </p:cNvPr>
          <p:cNvSpPr txBox="1">
            <a:spLocks/>
          </p:cNvSpPr>
          <p:nvPr/>
        </p:nvSpPr>
        <p:spPr>
          <a:xfrm>
            <a:off x="475248" y="5429267"/>
            <a:ext cx="11241505" cy="7451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3600" dirty="0">
                <a:solidFill>
                  <a:schemeClr val="bg1"/>
                </a:solidFill>
                <a:latin typeface="Fjalla One" panose="02000506040000020004" pitchFamily="2" charset="0"/>
              </a:rPr>
              <a:t>Sometimes your </a:t>
            </a:r>
            <a:r>
              <a:rPr lang="en-US" sz="3600" dirty="0">
                <a:solidFill>
                  <a:srgbClr val="00FF00"/>
                </a:solidFill>
                <a:latin typeface="Fjalla One" panose="02000506040000020004" pitchFamily="2" charset="0"/>
              </a:rPr>
              <a:t>career</a:t>
            </a:r>
            <a:r>
              <a:rPr lang="en-US" sz="3600" dirty="0">
                <a:solidFill>
                  <a:schemeClr val="bg1"/>
                </a:solidFill>
                <a:latin typeface="Fjalla One" panose="02000506040000020004" pitchFamily="2" charset="0"/>
              </a:rPr>
              <a:t> doesn’t work out like you hoped.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34748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4B83419-9EB4-3567-2519-9697267D9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74" y="246424"/>
            <a:ext cx="5953125" cy="36480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E4F7CA-814F-268C-57E6-C9FD82266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901" y="2572976"/>
            <a:ext cx="6791325" cy="4038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7193D7-1E1E-8CCF-AC62-F5005D45E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9069" y="3885152"/>
            <a:ext cx="3660832" cy="27264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0C73ED4-3313-D4D7-4DBB-301C4EEC0B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3899" y="246424"/>
            <a:ext cx="2918218" cy="232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2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ED81E-2668-C0FB-4D5A-ECDF14357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1FDEB94-61DA-173F-E617-F62490A3B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32587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F41BCE8-BB7B-34A9-0C0B-771BD1DA18AD}"/>
              </a:ext>
            </a:extLst>
          </p:cNvPr>
          <p:cNvSpPr txBox="1">
            <a:spLocks/>
          </p:cNvSpPr>
          <p:nvPr/>
        </p:nvSpPr>
        <p:spPr>
          <a:xfrm>
            <a:off x="4822372" y="156409"/>
            <a:ext cx="7271656" cy="670159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Fjalla One" panose="02000506040000020004" pitchFamily="2" charset="0"/>
              </a:rPr>
              <a:t>Deuteronomy 1:19-38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Sometimes, when what you hoped for does work out</a:t>
            </a: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it doesn’t happen </a:t>
            </a:r>
            <a:r>
              <a:rPr lang="en-US" sz="4400" i="1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the way you wanted it to</a:t>
            </a: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work out!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“Who am I that I should go?”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Exodus 3:11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Another 40 years!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Num. 14:33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01EE8B-683C-E88C-C436-68A32DB953D1}"/>
              </a:ext>
            </a:extLst>
          </p:cNvPr>
          <p:cNvSpPr/>
          <p:nvPr/>
        </p:nvSpPr>
        <p:spPr>
          <a:xfrm>
            <a:off x="0" y="-6859"/>
            <a:ext cx="4732587" cy="6864859"/>
          </a:xfrm>
          <a:prstGeom prst="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DD01FA-7205-0682-0D05-0CF3E1374F76}"/>
              </a:ext>
            </a:extLst>
          </p:cNvPr>
          <p:cNvSpPr txBox="1"/>
          <p:nvPr/>
        </p:nvSpPr>
        <p:spPr>
          <a:xfrm>
            <a:off x="284830" y="232178"/>
            <a:ext cx="4162926" cy="630942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lvl="0" algn="ctr">
              <a:defRPr/>
            </a:pPr>
            <a:r>
              <a:rPr lang="en-US" sz="15800" dirty="0">
                <a:solidFill>
                  <a:schemeClr val="accent1">
                    <a:lumMod val="40000"/>
                    <a:lumOff val="60000"/>
                  </a:schemeClr>
                </a:solidFill>
                <a:latin typeface="Fave Script Bold Pro" pitchFamily="2" charset="0"/>
              </a:rPr>
              <a:t>That’s</a:t>
            </a:r>
          </a:p>
          <a:p>
            <a:pPr lvl="0" algn="ctr">
              <a:defRPr/>
            </a:pPr>
            <a:r>
              <a:rPr lang="en-US" sz="15800" dirty="0">
                <a:solidFill>
                  <a:schemeClr val="accent4">
                    <a:lumMod val="60000"/>
                    <a:lumOff val="40000"/>
                  </a:schemeClr>
                </a:solidFill>
                <a:latin typeface="Bebas Neue" panose="020B0606020202050201" pitchFamily="34" charset="0"/>
              </a:rPr>
              <a:t>life!</a:t>
            </a:r>
            <a:endParaRPr lang="en-US" sz="22700" dirty="0">
              <a:solidFill>
                <a:schemeClr val="accent4">
                  <a:lumMod val="60000"/>
                  <a:lumOff val="40000"/>
                </a:schemeClr>
              </a:solidFill>
              <a:latin typeface="Bebas Neue" panose="020B0606020202050201" pitchFamily="34" charset="0"/>
            </a:endParaRPr>
          </a:p>
          <a:p>
            <a:pPr lvl="0" algn="ctr">
              <a:defRPr/>
            </a:pPr>
            <a:r>
              <a:rPr lang="en-US" sz="4400" i="1" dirty="0">
                <a:solidFill>
                  <a:schemeClr val="bg1"/>
                </a:solidFill>
              </a:rPr>
              <a:t>Lessons from the Life of Moses</a:t>
            </a:r>
          </a:p>
        </p:txBody>
      </p:sp>
    </p:spTree>
    <p:extLst>
      <p:ext uri="{BB962C8B-B14F-4D97-AF65-F5344CB8AC3E}">
        <p14:creationId xmlns:p14="http://schemas.microsoft.com/office/powerpoint/2010/main" val="105380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C12279-7126-CFCD-5CCB-9F486625D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4A8AE8-FF67-8AB0-095B-114F2E8C60A4}"/>
              </a:ext>
            </a:extLst>
          </p:cNvPr>
          <p:cNvSpPr txBox="1"/>
          <p:nvPr/>
        </p:nvSpPr>
        <p:spPr>
          <a:xfrm>
            <a:off x="738041" y="1607628"/>
            <a:ext cx="10978711" cy="341632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“You are indeed 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a 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bridegroom of blood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 to me!”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 Exodus 4:25</a:t>
            </a:r>
            <a:endParaRPr kumimoji="0" lang="en-US" sz="1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A5D0CD5-73F7-20A8-2031-E9940EBF26BC}"/>
              </a:ext>
            </a:extLst>
          </p:cNvPr>
          <p:cNvSpPr txBox="1">
            <a:spLocks/>
          </p:cNvSpPr>
          <p:nvPr/>
        </p:nvSpPr>
        <p:spPr>
          <a:xfrm>
            <a:off x="475247" y="5594730"/>
            <a:ext cx="11241505" cy="74510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3600" dirty="0">
                <a:solidFill>
                  <a:schemeClr val="bg1"/>
                </a:solidFill>
                <a:latin typeface="Fjalla One" panose="02000506040000020004" pitchFamily="2" charset="0"/>
              </a:rPr>
              <a:t>Sometimes your </a:t>
            </a:r>
            <a:r>
              <a:rPr lang="en-US" sz="3600" dirty="0">
                <a:solidFill>
                  <a:srgbClr val="00FF00"/>
                </a:solidFill>
                <a:latin typeface="Fjalla One" panose="02000506040000020004" pitchFamily="2" charset="0"/>
              </a:rPr>
              <a:t>marriage</a:t>
            </a:r>
            <a:r>
              <a:rPr lang="en-US" sz="3600" dirty="0">
                <a:solidFill>
                  <a:schemeClr val="bg1"/>
                </a:solidFill>
                <a:latin typeface="Fjalla One" panose="02000506040000020004" pitchFamily="2" charset="0"/>
              </a:rPr>
              <a:t> doesn’t work out like you hoped.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3435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8F49F3-86C3-3289-E7D8-459C4FE4FF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532"/>
          <a:stretch>
            <a:fillRect/>
          </a:stretch>
        </p:blipFill>
        <p:spPr>
          <a:xfrm>
            <a:off x="1" y="1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14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0E128E-AA8D-C2ED-2E24-DB9CCCCB8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E9474C-A189-83EB-4018-BF815F7EB8CA}"/>
              </a:ext>
            </a:extLst>
          </p:cNvPr>
          <p:cNvSpPr txBox="1"/>
          <p:nvPr/>
        </p:nvSpPr>
        <p:spPr>
          <a:xfrm>
            <a:off x="606644" y="1820988"/>
            <a:ext cx="10978711" cy="144655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What did this do 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to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 Moses?</a:t>
            </a:r>
            <a:endParaRPr kumimoji="0" lang="en-US" sz="1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DDDC61-FFD5-BADC-75A2-9038E4446625}"/>
              </a:ext>
            </a:extLst>
          </p:cNvPr>
          <p:cNvSpPr txBox="1"/>
          <p:nvPr/>
        </p:nvSpPr>
        <p:spPr>
          <a:xfrm>
            <a:off x="606644" y="3840288"/>
            <a:ext cx="10978711" cy="144655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What did this do 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for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bas Neue" panose="020B0606020202050201" pitchFamily="34" charset="0"/>
                <a:ea typeface="+mn-ea"/>
                <a:cs typeface="+mn-cs"/>
              </a:rPr>
              <a:t> Moses?</a:t>
            </a:r>
            <a:endParaRPr kumimoji="0" lang="en-US" sz="1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784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1905A8-C486-7708-AA33-D245CCA8F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D7EB6-DDA1-8D3E-E815-F82ADB288A11}"/>
              </a:ext>
            </a:extLst>
          </p:cNvPr>
          <p:cNvSpPr txBox="1">
            <a:spLocks/>
          </p:cNvSpPr>
          <p:nvPr/>
        </p:nvSpPr>
        <p:spPr>
          <a:xfrm>
            <a:off x="1632470" y="1756690"/>
            <a:ext cx="8927060" cy="334461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“(Now the man Moses was </a:t>
            </a:r>
            <a:r>
              <a:rPr lang="en-US" sz="4800" dirty="0">
                <a:solidFill>
                  <a:srgbClr val="00FF00"/>
                </a:solidFill>
                <a:latin typeface="Fjalla One" panose="02000506040000020004" pitchFamily="2" charset="0"/>
              </a:rPr>
              <a:t>very humble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, more than any man who was on the face of the earth.)”</a:t>
            </a:r>
          </a:p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Numbers 12:3</a:t>
            </a:r>
          </a:p>
        </p:txBody>
      </p:sp>
    </p:spTree>
    <p:extLst>
      <p:ext uri="{BB962C8B-B14F-4D97-AF65-F5344CB8AC3E}">
        <p14:creationId xmlns:p14="http://schemas.microsoft.com/office/powerpoint/2010/main" val="3936213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8CA5E-2744-3F98-45B9-E632F4730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8F1B7B1-2A20-B5E5-5047-7796BAC9F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32587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FBF7D0-9FF0-1B95-2A58-0CAA75ECF6AD}"/>
              </a:ext>
            </a:extLst>
          </p:cNvPr>
          <p:cNvSpPr txBox="1">
            <a:spLocks/>
          </p:cNvSpPr>
          <p:nvPr/>
        </p:nvSpPr>
        <p:spPr>
          <a:xfrm>
            <a:off x="4841422" y="74774"/>
            <a:ext cx="7271656" cy="670159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Fjalla One" panose="02000506040000020004" pitchFamily="2" charset="0"/>
              </a:rPr>
              <a:t>Deuteronomy 1:19-38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Sometimes, what you wanted </a:t>
            </a:r>
            <a:r>
              <a:rPr lang="en-US" sz="4400" i="1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is given to another</a:t>
            </a: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!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Deuteronomy 1:37-38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After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40 years in the wilderness as a shepherd</a:t>
            </a: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… and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40 more years in the wilderness with 1 million complainers</a:t>
            </a: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, God says no.</a:t>
            </a:r>
            <a:endParaRPr lang="en-US" sz="4400" dirty="0">
              <a:solidFill>
                <a:schemeClr val="accent1">
                  <a:lumMod val="75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0D1F80E-9EDB-889F-6B0A-DF2D8FB56019}"/>
              </a:ext>
            </a:extLst>
          </p:cNvPr>
          <p:cNvSpPr/>
          <p:nvPr/>
        </p:nvSpPr>
        <p:spPr>
          <a:xfrm>
            <a:off x="0" y="-6859"/>
            <a:ext cx="4732587" cy="6864859"/>
          </a:xfrm>
          <a:prstGeom prst="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F92748-0089-BF39-8A3E-C103EEFE2E5B}"/>
              </a:ext>
            </a:extLst>
          </p:cNvPr>
          <p:cNvSpPr txBox="1"/>
          <p:nvPr/>
        </p:nvSpPr>
        <p:spPr>
          <a:xfrm>
            <a:off x="284830" y="232178"/>
            <a:ext cx="4162926" cy="630942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lvl="0" algn="ctr">
              <a:defRPr/>
            </a:pPr>
            <a:r>
              <a:rPr lang="en-US" sz="15800" dirty="0">
                <a:solidFill>
                  <a:schemeClr val="accent1">
                    <a:lumMod val="40000"/>
                    <a:lumOff val="60000"/>
                  </a:schemeClr>
                </a:solidFill>
                <a:latin typeface="Fave Script Bold Pro" pitchFamily="2" charset="0"/>
              </a:rPr>
              <a:t>That’s</a:t>
            </a:r>
          </a:p>
          <a:p>
            <a:pPr lvl="0" algn="ctr">
              <a:defRPr/>
            </a:pPr>
            <a:r>
              <a:rPr lang="en-US" sz="15800" dirty="0">
                <a:solidFill>
                  <a:schemeClr val="accent4">
                    <a:lumMod val="60000"/>
                    <a:lumOff val="40000"/>
                  </a:schemeClr>
                </a:solidFill>
                <a:latin typeface="Bebas Neue" panose="020B0606020202050201" pitchFamily="34" charset="0"/>
              </a:rPr>
              <a:t>life!</a:t>
            </a:r>
            <a:endParaRPr lang="en-US" sz="22700" dirty="0">
              <a:solidFill>
                <a:schemeClr val="accent4">
                  <a:lumMod val="60000"/>
                  <a:lumOff val="40000"/>
                </a:schemeClr>
              </a:solidFill>
              <a:latin typeface="Bebas Neue" panose="020B0606020202050201" pitchFamily="34" charset="0"/>
            </a:endParaRPr>
          </a:p>
          <a:p>
            <a:pPr lvl="0" algn="ctr">
              <a:defRPr/>
            </a:pPr>
            <a:r>
              <a:rPr lang="en-US" sz="4400" i="1" dirty="0">
                <a:solidFill>
                  <a:schemeClr val="bg1"/>
                </a:solidFill>
              </a:rPr>
              <a:t>Lessons from the Life of Moses</a:t>
            </a:r>
          </a:p>
        </p:txBody>
      </p:sp>
    </p:spTree>
    <p:extLst>
      <p:ext uri="{BB962C8B-B14F-4D97-AF65-F5344CB8AC3E}">
        <p14:creationId xmlns:p14="http://schemas.microsoft.com/office/powerpoint/2010/main" val="1589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AC2A11-42C8-6C2B-D5E6-8B5EE0E96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DE0B6AD-7510-4AEE-AE4A-633217784907}"/>
              </a:ext>
            </a:extLst>
          </p:cNvPr>
          <p:cNvSpPr txBox="1"/>
          <p:nvPr/>
        </p:nvSpPr>
        <p:spPr>
          <a:xfrm>
            <a:off x="2222609" y="752177"/>
            <a:ext cx="7746781" cy="1938992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dirty="0">
                <a:solidFill>
                  <a:srgbClr val="00FF00"/>
                </a:solidFill>
                <a:latin typeface="Bebas Neue" panose="020B0606020202050201" pitchFamily="34" charset="0"/>
              </a:rPr>
              <a:t>Lord</a:t>
            </a:r>
            <a:r>
              <a:rPr lang="en-US" sz="8000" dirty="0">
                <a:solidFill>
                  <a:prstClr val="white"/>
                </a:solidFill>
                <a:latin typeface="Bebas Neue" panose="020B0606020202050201" pitchFamily="34" charset="0"/>
              </a:rPr>
              <a:t>, </a:t>
            </a:r>
            <a:r>
              <a:rPr lang="en-US" sz="8000" dirty="0">
                <a:solidFill>
                  <a:srgbClr val="00FF00"/>
                </a:solidFill>
                <a:latin typeface="Bebas Neue" panose="020B0606020202050201" pitchFamily="34" charset="0"/>
              </a:rPr>
              <a:t>please</a:t>
            </a:r>
            <a:r>
              <a:rPr lang="en-US" sz="8000" dirty="0">
                <a:solidFill>
                  <a:prstClr val="white"/>
                </a:solidFill>
                <a:latin typeface="Bebas Neue" panose="020B0606020202050201" pitchFamily="34" charset="0"/>
              </a:rPr>
              <a:t>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Deuteronomy 4:25</a:t>
            </a:r>
            <a:endParaRPr kumimoji="0" lang="en-US" sz="1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963EF2-ED25-B6C0-0145-3A950FE2080D}"/>
              </a:ext>
            </a:extLst>
          </p:cNvPr>
          <p:cNvSpPr txBox="1"/>
          <p:nvPr/>
        </p:nvSpPr>
        <p:spPr>
          <a:xfrm>
            <a:off x="1023936" y="3136999"/>
            <a:ext cx="10144125" cy="3170099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dirty="0">
                <a:solidFill>
                  <a:prstClr val="white"/>
                </a:solidFill>
                <a:latin typeface="Bebas Neue" panose="020B0606020202050201" pitchFamily="34" charset="0"/>
              </a:rPr>
              <a:t>I don’t want to hear </a:t>
            </a:r>
            <a:r>
              <a:rPr lang="en-US" sz="8000" dirty="0">
                <a:solidFill>
                  <a:srgbClr val="00FF00"/>
                </a:solidFill>
                <a:latin typeface="Bebas Neue" panose="020B0606020202050201" pitchFamily="34" charset="0"/>
              </a:rPr>
              <a:t>one more word</a:t>
            </a:r>
            <a:r>
              <a:rPr lang="en-US" sz="8000" dirty="0">
                <a:solidFill>
                  <a:prstClr val="white"/>
                </a:solidFill>
                <a:latin typeface="Bebas Neue" panose="020B0606020202050201" pitchFamily="34" charset="0"/>
              </a:rPr>
              <a:t> out of you.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Deuteronomy 4:26</a:t>
            </a:r>
            <a:endParaRPr kumimoji="0" lang="en-US" sz="1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6672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D5DA1-F49C-F80D-2FCC-2CD47BDC7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743F308-9C5E-E762-38EB-3032C215C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32587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7D4E0A9-5057-E6F1-1B2E-7E9BD94E141F}"/>
              </a:ext>
            </a:extLst>
          </p:cNvPr>
          <p:cNvSpPr txBox="1">
            <a:spLocks/>
          </p:cNvSpPr>
          <p:nvPr/>
        </p:nvSpPr>
        <p:spPr>
          <a:xfrm>
            <a:off x="4841422" y="74774"/>
            <a:ext cx="7271656" cy="670159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Fjalla One" panose="02000506040000020004" pitchFamily="2" charset="0"/>
              </a:rPr>
              <a:t>Deuteronomy 1:19-38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Sometimes, what you wanted </a:t>
            </a:r>
            <a:r>
              <a:rPr lang="en-US" sz="4400" i="1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is given to another</a:t>
            </a: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!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And sometimes, God want 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you</a:t>
            </a: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to go 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ENCOURAGE</a:t>
            </a: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the one receiving what you wanted!!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4DD728-1469-59BC-90A2-8BAF0E45A3C7}"/>
              </a:ext>
            </a:extLst>
          </p:cNvPr>
          <p:cNvSpPr/>
          <p:nvPr/>
        </p:nvSpPr>
        <p:spPr>
          <a:xfrm>
            <a:off x="0" y="-6859"/>
            <a:ext cx="4732587" cy="6864859"/>
          </a:xfrm>
          <a:prstGeom prst="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50D60B-D6F2-046F-0BD1-C9409E895ED6}"/>
              </a:ext>
            </a:extLst>
          </p:cNvPr>
          <p:cNvSpPr txBox="1"/>
          <p:nvPr/>
        </p:nvSpPr>
        <p:spPr>
          <a:xfrm>
            <a:off x="284830" y="232178"/>
            <a:ext cx="4162926" cy="630942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lvl="0" algn="ctr">
              <a:defRPr/>
            </a:pPr>
            <a:r>
              <a:rPr lang="en-US" sz="15800" dirty="0">
                <a:solidFill>
                  <a:schemeClr val="accent1">
                    <a:lumMod val="40000"/>
                    <a:lumOff val="60000"/>
                  </a:schemeClr>
                </a:solidFill>
                <a:latin typeface="Fave Script Bold Pro" pitchFamily="2" charset="0"/>
              </a:rPr>
              <a:t>That’s</a:t>
            </a:r>
          </a:p>
          <a:p>
            <a:pPr lvl="0" algn="ctr">
              <a:defRPr/>
            </a:pPr>
            <a:r>
              <a:rPr lang="en-US" sz="15800" dirty="0">
                <a:solidFill>
                  <a:schemeClr val="accent4">
                    <a:lumMod val="60000"/>
                    <a:lumOff val="40000"/>
                  </a:schemeClr>
                </a:solidFill>
                <a:latin typeface="Bebas Neue" panose="020B0606020202050201" pitchFamily="34" charset="0"/>
              </a:rPr>
              <a:t>life!</a:t>
            </a:r>
            <a:endParaRPr lang="en-US" sz="22700" dirty="0">
              <a:solidFill>
                <a:schemeClr val="accent4">
                  <a:lumMod val="60000"/>
                  <a:lumOff val="40000"/>
                </a:schemeClr>
              </a:solidFill>
              <a:latin typeface="Bebas Neue" panose="020B0606020202050201" pitchFamily="34" charset="0"/>
            </a:endParaRPr>
          </a:p>
          <a:p>
            <a:pPr lvl="0" algn="ctr">
              <a:defRPr/>
            </a:pPr>
            <a:r>
              <a:rPr lang="en-US" sz="4400" i="1" dirty="0">
                <a:solidFill>
                  <a:schemeClr val="bg1"/>
                </a:solidFill>
              </a:rPr>
              <a:t>Lessons from the Life of Moses</a:t>
            </a:r>
          </a:p>
        </p:txBody>
      </p:sp>
    </p:spTree>
    <p:extLst>
      <p:ext uri="{BB962C8B-B14F-4D97-AF65-F5344CB8AC3E}">
        <p14:creationId xmlns:p14="http://schemas.microsoft.com/office/powerpoint/2010/main" val="346689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27A2D-E5C5-BC71-2A85-A7E7BD3DB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69A85-28F4-1D10-D630-D07878EFB5AA}"/>
              </a:ext>
            </a:extLst>
          </p:cNvPr>
          <p:cNvSpPr txBox="1">
            <a:spLocks/>
          </p:cNvSpPr>
          <p:nvPr/>
        </p:nvSpPr>
        <p:spPr>
          <a:xfrm>
            <a:off x="2699270" y="2405747"/>
            <a:ext cx="6793459" cy="204650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6000" dirty="0">
                <a:solidFill>
                  <a:schemeClr val="bg1"/>
                </a:solidFill>
                <a:latin typeface="Fjalla One" panose="02000506040000020004" pitchFamily="2" charset="0"/>
              </a:rPr>
              <a:t>“</a:t>
            </a:r>
            <a:r>
              <a:rPr lang="en-US" sz="6000" dirty="0">
                <a:solidFill>
                  <a:srgbClr val="00FF00"/>
                </a:solidFill>
                <a:latin typeface="Fjalla One" panose="02000506040000020004" pitchFamily="2" charset="0"/>
              </a:rPr>
              <a:t>Encourage him</a:t>
            </a:r>
            <a:r>
              <a:rPr lang="en-US" sz="6000" dirty="0">
                <a:solidFill>
                  <a:schemeClr val="bg1"/>
                </a:solidFill>
                <a:latin typeface="Fjalla One" panose="02000506040000020004" pitchFamily="2" charset="0"/>
              </a:rPr>
              <a:t>.”</a:t>
            </a:r>
          </a:p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Deuteronomy 1:38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42972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5F84FD-9CE5-C63E-BE54-49B6194B9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AABC6-08D7-A499-C68B-3ED8C983B615}"/>
              </a:ext>
            </a:extLst>
          </p:cNvPr>
          <p:cNvSpPr txBox="1">
            <a:spLocks/>
          </p:cNvSpPr>
          <p:nvPr/>
        </p:nvSpPr>
        <p:spPr>
          <a:xfrm>
            <a:off x="400050" y="1383848"/>
            <a:ext cx="4362450" cy="40903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Don’t ever underestimate </a:t>
            </a:r>
            <a:r>
              <a:rPr lang="en-US" sz="4800" dirty="0">
                <a:solidFill>
                  <a:srgbClr val="00FF00"/>
                </a:solidFill>
                <a:latin typeface="Fjalla One" panose="02000506040000020004" pitchFamily="2" charset="0"/>
              </a:rPr>
              <a:t>the power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 of </a:t>
            </a:r>
            <a:r>
              <a:rPr lang="en-US" sz="4800" dirty="0">
                <a:solidFill>
                  <a:srgbClr val="00FF00"/>
                </a:solidFill>
                <a:latin typeface="Fjalla One" panose="02000506040000020004" pitchFamily="2" charset="0"/>
              </a:rPr>
              <a:t>encouraging</a:t>
            </a:r>
            <a:r>
              <a:rPr lang="en-US" sz="4800" dirty="0">
                <a:solidFill>
                  <a:schemeClr val="bg1"/>
                </a:solidFill>
                <a:latin typeface="Fjalla One" panose="02000506040000020004" pitchFamily="2" charset="0"/>
              </a:rPr>
              <a:t> someone.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3BFBBC7-E5BA-9074-0AA0-4756D8B0E1D4}"/>
              </a:ext>
            </a:extLst>
          </p:cNvPr>
          <p:cNvSpPr txBox="1">
            <a:spLocks/>
          </p:cNvSpPr>
          <p:nvPr/>
        </p:nvSpPr>
        <p:spPr>
          <a:xfrm>
            <a:off x="4933950" y="836159"/>
            <a:ext cx="6934200" cy="518567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to </a:t>
            </a:r>
            <a:r>
              <a:rPr lang="en-US" sz="4000" dirty="0">
                <a:solidFill>
                  <a:srgbClr val="00FF00"/>
                </a:solidFill>
                <a:latin typeface="Fjalla One" panose="02000506040000020004" pitchFamily="2" charset="0"/>
              </a:rPr>
              <a:t>make strong</a:t>
            </a: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,</a:t>
            </a:r>
          </a:p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</a:rPr>
              <a:t>o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</a:rPr>
              <a:t> 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Fjalla One" panose="02000506040000020004" pitchFamily="2" charset="0"/>
              </a:rPr>
              <a:t>restore strength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</a:rPr>
              <a:t>, give strength</a:t>
            </a:r>
          </a:p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t</a:t>
            </a:r>
            <a:r>
              <a:rPr lang="en-US" sz="4000" baseline="0" dirty="0">
                <a:solidFill>
                  <a:schemeClr val="bg1"/>
                </a:solidFill>
                <a:latin typeface="Fjalla One" panose="02000506040000020004" pitchFamily="2" charset="0"/>
              </a:rPr>
              <a:t>o strengthen,</a:t>
            </a: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 </a:t>
            </a:r>
            <a:r>
              <a:rPr lang="en-US" sz="4000" dirty="0">
                <a:solidFill>
                  <a:srgbClr val="00FF00"/>
                </a:solidFill>
                <a:latin typeface="Fjalla One" panose="02000506040000020004" pitchFamily="2" charset="0"/>
              </a:rPr>
              <a:t>sustain</a:t>
            </a:r>
          </a:p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</a:rPr>
              <a:t>to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</a:rPr>
              <a:t> make strong, </a:t>
            </a:r>
            <a:r>
              <a:rPr kumimoji="0" lang="en-US" sz="4000" b="0" i="0" u="none" strike="noStrike" kern="1200" cap="none" spc="0" normalizeH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Fjalla One" panose="02000506040000020004" pitchFamily="2" charset="0"/>
              </a:rPr>
              <a:t>make bold</a:t>
            </a:r>
          </a:p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000" baseline="0" dirty="0">
                <a:solidFill>
                  <a:schemeClr val="bg1"/>
                </a:solidFill>
                <a:latin typeface="Fjalla One" panose="02000506040000020004" pitchFamily="2" charset="0"/>
              </a:rPr>
              <a:t>to</a:t>
            </a:r>
            <a:r>
              <a:rPr lang="en-US" sz="4000" dirty="0">
                <a:solidFill>
                  <a:schemeClr val="bg1"/>
                </a:solidFill>
                <a:latin typeface="Fjalla One" panose="02000506040000020004" pitchFamily="2" charset="0"/>
              </a:rPr>
              <a:t> </a:t>
            </a:r>
            <a:r>
              <a:rPr lang="en-US" sz="4000" dirty="0">
                <a:solidFill>
                  <a:srgbClr val="00FF00"/>
                </a:solidFill>
                <a:latin typeface="Fjalla One" panose="02000506040000020004" pitchFamily="2" charset="0"/>
              </a:rPr>
              <a:t>make firm</a:t>
            </a:r>
          </a:p>
          <a:p>
            <a:pPr marL="0" lvl="0" indent="0" algn="ctr">
              <a:lnSpc>
                <a:spcPct val="110000"/>
              </a:lnSpc>
              <a:spcBef>
                <a:spcPts val="1200"/>
              </a:spcBef>
              <a:buNone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Fjalla One" panose="02000506040000020004" pitchFamily="2" charset="0"/>
              </a:rPr>
              <a:t>to make rigid,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Fjalla One" panose="02000506040000020004" pitchFamily="2" charset="0"/>
              </a:rPr>
              <a:t>make hard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38199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74708-49E8-16E2-EBA3-D23501E37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38C4569-30ED-0074-57A4-EE3070674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32587" cy="685800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F28CA3C-537E-16DF-551E-B54F35E1D69E}"/>
              </a:ext>
            </a:extLst>
          </p:cNvPr>
          <p:cNvSpPr txBox="1">
            <a:spLocks/>
          </p:cNvSpPr>
          <p:nvPr/>
        </p:nvSpPr>
        <p:spPr>
          <a:xfrm>
            <a:off x="4841422" y="74774"/>
            <a:ext cx="7271656" cy="670159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  <a:latin typeface="Fjalla One" panose="02000506040000020004" pitchFamily="2" charset="0"/>
              </a:rPr>
              <a:t>Deuteronomy 1:19-38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So what is the point of it all?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God has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something better </a:t>
            </a: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 store for His servants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who persevere</a:t>
            </a: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through the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“THAT’S LIFE” moments</a:t>
            </a: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Matthew 17:1-3… Moses is </a:t>
            </a:r>
            <a:r>
              <a:rPr lang="en-US" sz="4400" dirty="0">
                <a:solidFill>
                  <a:schemeClr val="accent1">
                    <a:lumMod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with Jesus in the promised land</a:t>
            </a:r>
            <a:r>
              <a:rPr lang="en-US" sz="4400" dirty="0">
                <a:solidFill>
                  <a:prstClr val="black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!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1ECA31-2602-4DF1-B0F4-C41BB5EACCBD}"/>
              </a:ext>
            </a:extLst>
          </p:cNvPr>
          <p:cNvSpPr/>
          <p:nvPr/>
        </p:nvSpPr>
        <p:spPr>
          <a:xfrm>
            <a:off x="0" y="-6859"/>
            <a:ext cx="4732587" cy="6864859"/>
          </a:xfrm>
          <a:prstGeom prst="rect">
            <a:avLst/>
          </a:prstGeom>
          <a:solidFill>
            <a:schemeClr val="tx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356341-7746-C74D-B929-C0445E3EF7EE}"/>
              </a:ext>
            </a:extLst>
          </p:cNvPr>
          <p:cNvSpPr txBox="1"/>
          <p:nvPr/>
        </p:nvSpPr>
        <p:spPr>
          <a:xfrm>
            <a:off x="284830" y="232178"/>
            <a:ext cx="4162926" cy="6309420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lvl="0" algn="ctr">
              <a:defRPr/>
            </a:pPr>
            <a:r>
              <a:rPr lang="en-US" sz="15800" dirty="0">
                <a:solidFill>
                  <a:schemeClr val="accent1">
                    <a:lumMod val="40000"/>
                    <a:lumOff val="60000"/>
                  </a:schemeClr>
                </a:solidFill>
                <a:latin typeface="Fave Script Bold Pro" pitchFamily="2" charset="0"/>
              </a:rPr>
              <a:t>That’s</a:t>
            </a:r>
          </a:p>
          <a:p>
            <a:pPr lvl="0" algn="ctr">
              <a:defRPr/>
            </a:pPr>
            <a:r>
              <a:rPr lang="en-US" sz="15800" dirty="0">
                <a:solidFill>
                  <a:schemeClr val="accent4">
                    <a:lumMod val="60000"/>
                    <a:lumOff val="40000"/>
                  </a:schemeClr>
                </a:solidFill>
                <a:latin typeface="Bebas Neue" panose="020B0606020202050201" pitchFamily="34" charset="0"/>
              </a:rPr>
              <a:t>life!</a:t>
            </a:r>
            <a:endParaRPr lang="en-US" sz="22700" dirty="0">
              <a:solidFill>
                <a:schemeClr val="accent4">
                  <a:lumMod val="60000"/>
                  <a:lumOff val="40000"/>
                </a:schemeClr>
              </a:solidFill>
              <a:latin typeface="Bebas Neue" panose="020B0606020202050201" pitchFamily="34" charset="0"/>
            </a:endParaRPr>
          </a:p>
          <a:p>
            <a:pPr lvl="0" algn="ctr">
              <a:defRPr/>
            </a:pPr>
            <a:r>
              <a:rPr lang="en-US" sz="4400" i="1" dirty="0">
                <a:solidFill>
                  <a:schemeClr val="bg1"/>
                </a:solidFill>
              </a:rPr>
              <a:t>Lessons from the Life of Moses</a:t>
            </a:r>
          </a:p>
        </p:txBody>
      </p:sp>
    </p:spTree>
    <p:extLst>
      <p:ext uri="{BB962C8B-B14F-4D97-AF65-F5344CB8AC3E}">
        <p14:creationId xmlns:p14="http://schemas.microsoft.com/office/powerpoint/2010/main" val="11002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531F7E-ED0E-BC6F-4616-54C29A767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1A86928-9942-C2A5-9A71-FA258537D6C3}"/>
              </a:ext>
            </a:extLst>
          </p:cNvPr>
          <p:cNvSpPr txBox="1"/>
          <p:nvPr/>
        </p:nvSpPr>
        <p:spPr>
          <a:xfrm>
            <a:off x="918871" y="1043732"/>
            <a:ext cx="10354257" cy="4770537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dirty="0">
                <a:solidFill>
                  <a:schemeClr val="bg1"/>
                </a:solidFill>
                <a:latin typeface="Bebas Neue" panose="020B0606020202050201" pitchFamily="34" charset="0"/>
              </a:rPr>
              <a:t>“</a:t>
            </a:r>
            <a:r>
              <a:rPr lang="en-US" sz="8800" dirty="0">
                <a:solidFill>
                  <a:srgbClr val="00FF00"/>
                </a:solidFill>
                <a:latin typeface="Bebas Neue" panose="020B0606020202050201" pitchFamily="34" charset="0"/>
              </a:rPr>
              <a:t>Walk </a:t>
            </a:r>
            <a:r>
              <a:rPr lang="en-US" sz="8800" dirty="0">
                <a:solidFill>
                  <a:schemeClr val="bg1"/>
                </a:solidFill>
                <a:latin typeface="Bebas Neue" panose="020B0606020202050201" pitchFamily="34" charset="0"/>
              </a:rPr>
              <a:t>in a manner </a:t>
            </a:r>
            <a:r>
              <a:rPr lang="en-US" sz="8800" dirty="0">
                <a:solidFill>
                  <a:srgbClr val="00FF00"/>
                </a:solidFill>
                <a:latin typeface="Bebas Neue" panose="020B0606020202050201" pitchFamily="34" charset="0"/>
              </a:rPr>
              <a:t>worthy</a:t>
            </a:r>
            <a:r>
              <a:rPr lang="en-US" sz="8800" dirty="0">
                <a:solidFill>
                  <a:schemeClr val="bg1"/>
                </a:solidFill>
                <a:latin typeface="Bebas Neue" panose="020B0606020202050201" pitchFamily="34" charset="0"/>
              </a:rPr>
              <a:t> of the calling with which you have been called.”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Fjalla One" panose="02000506040000020004" pitchFamily="2" charset="0"/>
                <a:ea typeface="+mn-ea"/>
                <a:cs typeface="+mn-cs"/>
              </a:rPr>
              <a:t>Ephesians 4:25</a:t>
            </a:r>
            <a:endParaRPr kumimoji="0" lang="en-US" sz="16600" b="0" i="0" u="none" strike="noStrike" kern="1200" cap="none" spc="0" normalizeH="0" baseline="0" noProof="0" dirty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55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9670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6247</TotalTime>
  <Words>522</Words>
  <Application>Microsoft Office PowerPoint</Application>
  <PresentationFormat>Widescreen</PresentationFormat>
  <Paragraphs>78</Paragraphs>
  <Slides>26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Calibri</vt:lpstr>
      <vt:lpstr>Source Sans Pro</vt:lpstr>
      <vt:lpstr>Arial</vt:lpstr>
      <vt:lpstr>Aptos Display</vt:lpstr>
      <vt:lpstr>Fjalla One</vt:lpstr>
      <vt:lpstr>Fave Script Bold Pro</vt:lpstr>
      <vt:lpstr>Calibri Light</vt:lpstr>
      <vt:lpstr>Bebas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Todd Reynolds</dc:creator>
  <cp:lastModifiedBy>Todd Reynolds</cp:lastModifiedBy>
  <cp:revision>23</cp:revision>
  <dcterms:created xsi:type="dcterms:W3CDTF">2026-01-04T13:06:53Z</dcterms:created>
  <dcterms:modified xsi:type="dcterms:W3CDTF">2026-02-22T15:14:10Z</dcterms:modified>
</cp:coreProperties>
</file>